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1"/>
  </p:notesMasterIdLst>
  <p:sldIdLst>
    <p:sldId id="325" r:id="rId5"/>
    <p:sldId id="363" r:id="rId6"/>
    <p:sldId id="361" r:id="rId7"/>
    <p:sldId id="362" r:id="rId8"/>
    <p:sldId id="359" r:id="rId9"/>
    <p:sldId id="360" r:id="rId10"/>
    <p:sldId id="428" r:id="rId11"/>
    <p:sldId id="347" r:id="rId12"/>
    <p:sldId id="337" r:id="rId13"/>
    <p:sldId id="335" r:id="rId14"/>
    <p:sldId id="434" r:id="rId15"/>
    <p:sldId id="443" r:id="rId16"/>
    <p:sldId id="444" r:id="rId17"/>
    <p:sldId id="351" r:id="rId18"/>
    <p:sldId id="354" r:id="rId19"/>
    <p:sldId id="352" r:id="rId20"/>
    <p:sldId id="356" r:id="rId21"/>
    <p:sldId id="355" r:id="rId22"/>
    <p:sldId id="358" r:id="rId23"/>
    <p:sldId id="345" r:id="rId24"/>
    <p:sldId id="336" r:id="rId25"/>
    <p:sldId id="314" r:id="rId26"/>
    <p:sldId id="334" r:id="rId27"/>
    <p:sldId id="445" r:id="rId28"/>
    <p:sldId id="446" r:id="rId29"/>
    <p:sldId id="303" r:id="rId30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79"/>
    <a:srgbClr val="0A5DFF"/>
    <a:srgbClr val="0089FF"/>
    <a:srgbClr val="EA971C"/>
    <a:srgbClr val="D8B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9"/>
    <p:restoredTop sz="96327"/>
  </p:normalViewPr>
  <p:slideViewPr>
    <p:cSldViewPr snapToGrid="0" snapToObjects="1">
      <p:cViewPr varScale="1">
        <p:scale>
          <a:sx n="83" d="100"/>
          <a:sy n="83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F60E88-9ABE-4461-8456-A35BF4DE0E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483F0-02F7-44BB-98D1-79F6F8E3BE8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39FCE6-F705-4E74-B7DE-8229DB4F2E09}" type="datetimeFigureOut">
              <a:rPr lang="fi-FI"/>
              <a:pPr>
                <a:defRPr/>
              </a:pPr>
              <a:t>3.9.2022</a:t>
            </a:fld>
            <a:endParaRPr lang="fi-FI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1D615E6-77F7-434C-88EB-1900C6FCF8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C76B8AF-3E44-4C96-8BF3-297B3A1A6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E22F5-BD93-4CF9-BDEC-194461EFA1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327FA-53A4-459E-9FBA-7680133BF1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E4D1BC-B381-4EA8-A693-CCDFEF9824E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07326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E4D1BC-B381-4EA8-A693-CCDFEF9824E6}" type="slidenum">
              <a:rPr lang="fi-FI" smtClean="0"/>
              <a:pPr>
                <a:defRPr/>
              </a:pPr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881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ground, outdoor object, night sky&#10;&#10;Description automatically generated">
            <a:extLst>
              <a:ext uri="{FF2B5EF4-FFF2-40B4-BE49-F238E27FC236}">
                <a16:creationId xmlns:a16="http://schemas.microsoft.com/office/drawing/2014/main" id="{E14D5476-F7D3-4F3B-9E89-FAAEC4B6C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2B33A9A9-73E3-408D-8339-DB67784F3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1492250"/>
            <a:ext cx="523557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37933"/>
            <a:ext cx="6858000" cy="81145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01712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rgbClr val="1CA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7">
            <a:extLst>
              <a:ext uri="{FF2B5EF4-FFF2-40B4-BE49-F238E27FC236}">
                <a16:creationId xmlns:a16="http://schemas.microsoft.com/office/drawing/2014/main" id="{719E485D-6960-41DB-82D8-5D925912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8838"/>
            <a:ext cx="8843963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674FE5D8-B23A-4630-AE2C-F42059B8E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92305"/>
            <a:ext cx="6858000" cy="1511884"/>
          </a:xfrm>
        </p:spPr>
        <p:txBody>
          <a:bodyPr anchor="b"/>
          <a:lstStyle>
            <a:lvl1pPr algn="ctr">
              <a:defRPr sz="4200" b="1" i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71590"/>
            <a:ext cx="6858000" cy="124182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6AE2A90-B5B2-4ED9-A219-4AA4922ED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662F3C-77DB-4153-8AEE-A679AB35206B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044A494-74FA-4BEF-8F9E-61A394847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1044E32-410B-46F7-8EF9-22A82C654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2774FDD-75FB-47B8-B57B-7B958179E9CD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1148597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">
            <a:extLst>
              <a:ext uri="{FF2B5EF4-FFF2-40B4-BE49-F238E27FC236}">
                <a16:creationId xmlns:a16="http://schemas.microsoft.com/office/drawing/2014/main" id="{37D99862-619C-4DFB-BE07-F89C5F8ED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7">
            <a:extLst>
              <a:ext uri="{FF2B5EF4-FFF2-40B4-BE49-F238E27FC236}">
                <a16:creationId xmlns:a16="http://schemas.microsoft.com/office/drawing/2014/main" id="{E7BF3590-61FE-4301-B7F4-0836AAD57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238" y="1492250"/>
            <a:ext cx="4068762" cy="3167062"/>
          </a:xfrm>
        </p:spPr>
        <p:txBody>
          <a:bodyPr/>
          <a:lstStyle>
            <a:lvl1pPr algn="l">
              <a:defRPr sz="4200" b="1" i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ECFF46-FD9C-4DE5-9B9E-5D30354B9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1C59CCB4-222B-41A3-BA4A-885130630601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21AE81-A69C-49DD-A034-2176E782C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5870C7-9960-44F8-8BE8-F0D98A9B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54B1E65D-0265-4F5C-BFC0-4ED433061B9E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1150954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">
            <a:extLst>
              <a:ext uri="{FF2B5EF4-FFF2-40B4-BE49-F238E27FC236}">
                <a16:creationId xmlns:a16="http://schemas.microsoft.com/office/drawing/2014/main" id="{643AE2C2-8328-452C-A019-58CAF174E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7">
            <a:extLst>
              <a:ext uri="{FF2B5EF4-FFF2-40B4-BE49-F238E27FC236}">
                <a16:creationId xmlns:a16="http://schemas.microsoft.com/office/drawing/2014/main" id="{ACF02CE6-3CDB-4244-9748-F32A63C23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238" y="1492250"/>
            <a:ext cx="4068762" cy="3167062"/>
          </a:xfrm>
        </p:spPr>
        <p:txBody>
          <a:bodyPr/>
          <a:lstStyle>
            <a:lvl1pPr algn="l">
              <a:defRPr sz="4200" b="1" i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E9E814-3E34-4C89-85E7-D2196D0B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EF15B017-73F2-40BE-8AD6-C0BA0960F1BD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C2BAFF-6609-41EE-8513-0AF5A3921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F8847-C4C8-47B8-92DF-3D94DF1F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43CE673C-99AC-4F9B-BCEF-290AF0A06E1B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677494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63D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">
            <a:extLst>
              <a:ext uri="{FF2B5EF4-FFF2-40B4-BE49-F238E27FC236}">
                <a16:creationId xmlns:a16="http://schemas.microsoft.com/office/drawing/2014/main" id="{A6D84F2A-5D81-4C5D-889E-D9D5AA4A8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7">
            <a:extLst>
              <a:ext uri="{FF2B5EF4-FFF2-40B4-BE49-F238E27FC236}">
                <a16:creationId xmlns:a16="http://schemas.microsoft.com/office/drawing/2014/main" id="{12F52310-FD72-4755-B4CB-9D5F109B5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238" y="1492250"/>
            <a:ext cx="4068762" cy="3167062"/>
          </a:xfrm>
        </p:spPr>
        <p:txBody>
          <a:bodyPr/>
          <a:lstStyle>
            <a:lvl1pPr algn="l">
              <a:defRPr sz="4200" b="1" i="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3A34A3-600D-45F3-A94C-91383F21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D7306A0-6BE7-4BC2-A3F6-4A199A0CE24D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37CD97-E650-45F1-B63F-67620D647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1F82D7-F8BC-419B-AC5D-A74CFDAA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4549321-381E-4538-B902-C5FC7ADBB80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0500675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opel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EA5F42CF-AE35-4644-AE33-52B310D39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64" y="2571750"/>
            <a:ext cx="6595049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E18F2279-837D-4C99-863D-EA26B1298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C1CAE5D6-C9E4-46A1-BE8D-66431F42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6B26C2E9-B9E1-43D9-B4F0-67EF5224EEBB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EBB5608-0DB2-4C55-BE44-ECDC7B70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12E3118-B527-4666-ACDC-4C4F8A9BD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D1ABACFD-436E-495F-89FE-D173FF7868EB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29864158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Älypeli">
    <p:bg>
      <p:bgPr>
        <a:solidFill>
          <a:srgbClr val="63D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9E2A8606-06F5-4F90-A4B4-E5EDF170A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933450"/>
            <a:ext cx="70040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567DF1FF-6596-407B-86A2-349FDA082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71292100-43FF-4368-9771-E16E83821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1AADC25-5080-44BF-AAD9-84D64D2FEBBB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EBB57FA-1904-453A-9162-57068A0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10596A0-D3A2-4125-B5A6-2C4CB133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59BCB58-5E76-4702-9A94-B779E32E78D7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982944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Yhteispel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F24F0A9B-A11B-4167-8385-93C6E7710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9" y="1989138"/>
            <a:ext cx="70977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20A6F368-239B-4D0D-ABB9-6274AEB1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4D0C925F-7D6C-4F99-8938-CDE159733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DE3B3C74-6FE3-4583-8727-F1D212FEEAA1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E4A6E4B-424B-4065-AD63-EDA1D2BF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F472A98-B44F-48AF-86A8-6C666C1C4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91F8C6ED-9FAF-47B6-BCAA-9C76E53A19C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2314994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Yhteispel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7">
            <a:extLst>
              <a:ext uri="{FF2B5EF4-FFF2-40B4-BE49-F238E27FC236}">
                <a16:creationId xmlns:a16="http://schemas.microsoft.com/office/drawing/2014/main" id="{2EC4B027-93F8-4960-B6B9-8281932ED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346200"/>
            <a:ext cx="538003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C623DED6-B236-4477-B799-495C0917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F58C1FA-548A-4EDB-919B-4C88D884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ECAF97E7-271C-4CA2-A9F0-F7B2A6ABE17A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88FD035-9413-478F-B72A-4711B8E6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20F4B47-A5A6-4DD2-A0A0-2496FAB0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E9A4887B-7AC6-4409-A18B-D1AC69B4C7B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0030682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8999E3C4-948D-4B33-8A28-3816A52B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3F740468-992E-4C31-9303-DA04B1154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D77866FE-C01D-43F3-ABF5-3154ED08582B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6546620-C2FA-41B8-BE31-BFCF4F19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9013237-3689-43ED-899A-54374432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C22D2F38-CB73-4925-89A7-682EFEEF057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5489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">
            <a:extLst>
              <a:ext uri="{FF2B5EF4-FFF2-40B4-BE49-F238E27FC236}">
                <a16:creationId xmlns:a16="http://schemas.microsoft.com/office/drawing/2014/main" id="{EE707A14-4536-4A55-9299-756ED9E9B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70533C8-60D8-422E-8F5E-EF4E6372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F7EBAD21-298B-4C70-AEA5-2EC4D5063E77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B202C59-2764-4D90-8A23-4AF1E4E2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A05A7DD-9B5C-4B1A-A822-AEF21DC7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BCA36F68-7574-44BE-974F-1A2E94FAC0B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8625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ground, outdoor object, night sky&#10;&#10;Description automatically generated">
            <a:extLst>
              <a:ext uri="{FF2B5EF4-FFF2-40B4-BE49-F238E27FC236}">
                <a16:creationId xmlns:a16="http://schemas.microsoft.com/office/drawing/2014/main" id="{3B626FE6-A8AC-47D5-879B-546930021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8BBCE33-8A25-404F-BA64-252D24473C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600200"/>
            <a:ext cx="568642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37933"/>
            <a:ext cx="6858000" cy="81145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959677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B0B760AC-27BF-4C44-BF44-7CECC3C60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0B599F-87C4-4586-BB38-8A32C5E9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AFC6ECDF-CF25-478B-A003-5E174821301D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B75529-49BB-4909-8804-3751F7CF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2098A2-BB29-4D11-8883-1BE6DC9E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EC090232-4F5F-4BA8-B638-704DDF2E57BA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8218090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B9C5274-C1A0-4897-806F-6FB1B7649B3A}"/>
              </a:ext>
            </a:extLst>
          </p:cNvPr>
          <p:cNvSpPr/>
          <p:nvPr/>
        </p:nvSpPr>
        <p:spPr>
          <a:xfrm>
            <a:off x="0" y="0"/>
            <a:ext cx="9144000" cy="484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4" name="Graphic 7">
            <a:extLst>
              <a:ext uri="{FF2B5EF4-FFF2-40B4-BE49-F238E27FC236}">
                <a16:creationId xmlns:a16="http://schemas.microsoft.com/office/drawing/2014/main" id="{0D19D8E1-472E-4CE8-AA99-B02EFFD96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B0D6FE34-6F08-4BFB-9AAB-849297022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52488" y="-371475"/>
            <a:ext cx="184150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fi-FI" altLang="aa-ET"/>
          </a:p>
        </p:txBody>
      </p:sp>
      <p:pic>
        <p:nvPicPr>
          <p:cNvPr id="6" name="Graphic 9">
            <a:extLst>
              <a:ext uri="{FF2B5EF4-FFF2-40B4-BE49-F238E27FC236}">
                <a16:creationId xmlns:a16="http://schemas.microsoft.com/office/drawing/2014/main" id="{4BB9D5DB-D9E5-437C-AAEC-28B9E800A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11D6B4C1-FA06-4AC5-9CCE-3187E7899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667C93B8-6E2C-4717-AFC6-F2216D0301EF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D6E8C4-E43B-467F-B473-1CC4E14F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2A2D494-7118-4FCC-9D10-37C8E890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AB678020-6419-4EF8-8618-917879113935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8602226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24D0192B-8203-446C-A30C-28A9607449A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484188"/>
            <a:chOff x="0" y="0"/>
            <a:chExt cx="9144000" cy="484188"/>
          </a:xfrm>
        </p:grpSpPr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6CFEE291-D15C-421E-9FEB-0C04CF5B86A6}"/>
                </a:ext>
              </a:extLst>
            </p:cNvPr>
            <p:cNvSpPr/>
            <p:nvPr/>
          </p:nvSpPr>
          <p:spPr>
            <a:xfrm>
              <a:off x="0" y="0"/>
              <a:ext cx="9144000" cy="4841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pic>
          <p:nvPicPr>
            <p:cNvPr id="6" name="Graphic 8">
              <a:extLst>
                <a:ext uri="{FF2B5EF4-FFF2-40B4-BE49-F238E27FC236}">
                  <a16:creationId xmlns:a16="http://schemas.microsoft.com/office/drawing/2014/main" id="{F863B571-2ECB-4855-B3C0-697B22F3B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048750" cy="48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Graphic 9">
            <a:extLst>
              <a:ext uri="{FF2B5EF4-FFF2-40B4-BE49-F238E27FC236}">
                <a16:creationId xmlns:a16="http://schemas.microsoft.com/office/drawing/2014/main" id="{58586EF8-A731-4881-A560-6EEBE3AA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BE8A04C-EE0F-4E3E-B9B1-8A570D4AE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83A53CC5-2C5B-42AA-829E-F7739E0FA5F3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FB2D840-897A-4748-AE93-1DA4396D6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33132F1-602C-430D-A858-FF12679A2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B048A6E5-B09B-476B-9110-66F9584FEE42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7339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9881250-FF72-46D0-901E-A20A66A97D40}"/>
              </a:ext>
            </a:extLst>
          </p:cNvPr>
          <p:cNvSpPr/>
          <p:nvPr/>
        </p:nvSpPr>
        <p:spPr>
          <a:xfrm>
            <a:off x="0" y="0"/>
            <a:ext cx="9144000" cy="484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627FCC4F-4216-4147-B54E-8581491F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8">
            <a:extLst>
              <a:ext uri="{FF2B5EF4-FFF2-40B4-BE49-F238E27FC236}">
                <a16:creationId xmlns:a16="http://schemas.microsoft.com/office/drawing/2014/main" id="{62AC6B26-1F75-440B-8273-F4A364D60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1517715"/>
            <a:ext cx="3862286" cy="3115008"/>
          </a:xfrm>
        </p:spPr>
        <p:txBody>
          <a:bodyPr/>
          <a:lstStyle>
            <a:lvl1pPr>
              <a:spcBef>
                <a:spcPts val="0"/>
              </a:spcBef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78477" y="1517650"/>
            <a:ext cx="3862286" cy="3141663"/>
          </a:xfrm>
        </p:spPr>
        <p:txBody>
          <a:bodyPr/>
          <a:lstStyle>
            <a:lvl1pPr>
              <a:spcBef>
                <a:spcPts val="0"/>
              </a:spcBef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732B157-9BF9-4437-84F9-FF066C76C0B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42AD3B45-EF12-45F3-BDC4-710290719BE4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C6A9A14-9ABE-469E-ABE2-DC556E5DBA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C7BCB54-23BC-4CE2-B40D-B0F24D9152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FC3C1071-A9C0-4613-AC20-8F08B4B2FF54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5731936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1EBA2294-D1C8-4DC7-A503-0FC328C17AFB}"/>
              </a:ext>
            </a:extLst>
          </p:cNvPr>
          <p:cNvSpPr/>
          <p:nvPr/>
        </p:nvSpPr>
        <p:spPr>
          <a:xfrm>
            <a:off x="0" y="0"/>
            <a:ext cx="9144000" cy="484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DECEB31B-3913-4863-B831-84996DD18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970AB8DB-89E0-4F52-BC9A-44C7F864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1517715"/>
            <a:ext cx="2557023" cy="3115008"/>
          </a:xfrm>
        </p:spPr>
        <p:txBody>
          <a:bodyPr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93369" y="1517650"/>
            <a:ext cx="2557023" cy="3141663"/>
          </a:xfrm>
        </p:spPr>
        <p:txBody>
          <a:bodyPr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3502" y="1517650"/>
            <a:ext cx="2557261" cy="3141663"/>
          </a:xfrm>
        </p:spPr>
        <p:txBody>
          <a:bodyPr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A76DA24-A39B-4269-BCF5-845A1220AA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713BFA57-B9BB-4810-AC92-533D6DBA9208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8C687A3-2984-46A7-AB55-6F19ABB7B0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E3FC6FF-6528-4E58-90E5-3069B57CA2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1DC0842C-F9B5-4681-A47A-53288A6A6BFB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7536454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DCACC5-8B32-4D6E-8CC6-0607ECCBC3C8}"/>
              </a:ext>
            </a:extLst>
          </p:cNvPr>
          <p:cNvSpPr/>
          <p:nvPr/>
        </p:nvSpPr>
        <p:spPr>
          <a:xfrm>
            <a:off x="0" y="0"/>
            <a:ext cx="9144000" cy="484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10" name="Graphic 7">
            <a:extLst>
              <a:ext uri="{FF2B5EF4-FFF2-40B4-BE49-F238E27FC236}">
                <a16:creationId xmlns:a16="http://schemas.microsoft.com/office/drawing/2014/main" id="{AF29B116-1A48-4F96-ACB9-790B1079B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phic 8">
            <a:extLst>
              <a:ext uri="{FF2B5EF4-FFF2-40B4-BE49-F238E27FC236}">
                <a16:creationId xmlns:a16="http://schemas.microsoft.com/office/drawing/2014/main" id="{D5C0AEB8-CAA6-4147-B76C-011CDFA5A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1517715"/>
            <a:ext cx="1858365" cy="3115008"/>
          </a:xfrm>
        </p:spPr>
        <p:txBody>
          <a:bodyPr/>
          <a:lstStyle>
            <a:lvl1pPr>
              <a:defRPr sz="1400" b="0" i="0"/>
            </a:lvl1pPr>
            <a:lvl2pPr marL="0" indent="0">
              <a:spcBef>
                <a:spcPts val="0"/>
              </a:spcBef>
              <a:buFontTx/>
              <a:buNone/>
              <a:defRPr sz="1000" b="0" i="0"/>
            </a:lvl2pPr>
            <a:lvl3pPr>
              <a:defRPr sz="1000" b="0" i="0"/>
            </a:lvl3pPr>
            <a:lvl4pPr>
              <a:defRPr sz="1000" b="0" i="0"/>
            </a:lvl4pPr>
            <a:lvl5pPr>
              <a:defRPr sz="1000"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596175" y="1517650"/>
            <a:ext cx="1858365" cy="3141663"/>
          </a:xfrm>
        </p:spPr>
        <p:txBody>
          <a:bodyPr/>
          <a:lstStyle>
            <a:lvl1pPr>
              <a:defRPr lang="en-US" sz="1400" b="0" i="0" kern="1200" dirty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defRPr>
            </a:lvl2pPr>
            <a:lvl3pPr>
              <a:defRPr sz="1000" b="0" i="0"/>
            </a:lvl3pPr>
            <a:lvl4pPr>
              <a:defRPr sz="1000" b="0" i="0"/>
            </a:lvl4pPr>
            <a:lvl5pPr>
              <a:defRPr sz="1000"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89113" y="1517650"/>
            <a:ext cx="1858538" cy="3141663"/>
          </a:xfrm>
        </p:spPr>
        <p:txBody>
          <a:bodyPr/>
          <a:lstStyle>
            <a:lvl1pPr>
              <a:defRPr lang="en-US" sz="1400" b="0" i="0" kern="1200" dirty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defRPr>
            </a:lvl2pPr>
            <a:lvl3pPr>
              <a:defRPr b="0" i="0"/>
            </a:lvl3pPr>
            <a:lvl4pPr>
              <a:spcBef>
                <a:spcPts val="0"/>
              </a:spcBef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6782223" y="1517650"/>
            <a:ext cx="1858539" cy="3141663"/>
          </a:xfrm>
        </p:spPr>
        <p:txBody>
          <a:bodyPr/>
          <a:lstStyle>
            <a:lvl1pPr>
              <a:defRPr lang="en-US" sz="1400" b="0" i="0" kern="1200" dirty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defRPr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4ED325F-F60C-4020-BA29-B2E4403952C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25B2DEE3-44F7-4079-9394-5EF282C14C48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7D37C66-97FC-4CE8-A3BB-32C831D72DF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ADD073E-86AF-4BDD-89DB-2C23986B62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FFEA3C2F-AA8D-4C9C-8556-54B29D4C6BB1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3360053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9C7036-4050-421F-BEF9-64D98071F484}"/>
              </a:ext>
            </a:extLst>
          </p:cNvPr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11" name="Graphic 7">
            <a:extLst>
              <a:ext uri="{FF2B5EF4-FFF2-40B4-BE49-F238E27FC236}">
                <a16:creationId xmlns:a16="http://schemas.microsoft.com/office/drawing/2014/main" id="{AB7DB5FD-BFEB-4ACB-A8EE-E90BAEE5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phic 8">
            <a:extLst>
              <a:ext uri="{FF2B5EF4-FFF2-40B4-BE49-F238E27FC236}">
                <a16:creationId xmlns:a16="http://schemas.microsoft.com/office/drawing/2014/main" id="{5BD44C45-3BED-467F-AF92-CE2D3BD4A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1517715"/>
            <a:ext cx="1858365" cy="3115008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596175" y="1517650"/>
            <a:ext cx="1858366" cy="3141663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2006" y="1517650"/>
            <a:ext cx="1845646" cy="3141663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6781800" y="1492250"/>
            <a:ext cx="1858963" cy="3167063"/>
          </a:xfrm>
          <a:solidFill>
            <a:schemeClr val="bg2"/>
          </a:solidFill>
        </p:spPr>
        <p:txBody>
          <a:bodyPr lIns="144000" tIns="144000" rIns="144000" bIns="144000" rtlCol="0">
            <a:noAutofit/>
          </a:bodyPr>
          <a:lstStyle>
            <a:lvl1pPr>
              <a:defRPr lang="en-US" sz="1400" b="0" i="0" smtClean="0"/>
            </a:lvl1pPr>
            <a:lvl2pPr>
              <a:defRPr lang="en-US" b="0" i="0" smtClean="0"/>
            </a:lvl2pPr>
            <a:lvl3pPr>
              <a:defRPr lang="en-US" b="0" i="0" smtClean="0"/>
            </a:lvl3pPr>
            <a:lvl4pPr>
              <a:defRPr lang="en-US" b="0" i="0" smtClean="0"/>
            </a:lvl4pPr>
            <a:lvl5pPr>
              <a:defRPr lang="fi-FI"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80410A4-1A38-4042-99A8-59A3BD5D072C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30326BF2-E490-4843-AE15-FB2150B16741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03A1DB8-2E73-46B5-9D6F-2989149648A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121B0A7-A9B9-4D05-AE56-CA8AE80B474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15455B02-E265-4CFD-92DA-6696F904340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1845627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90A507C2-CD62-4790-9F4A-7B4F5866F21D}"/>
              </a:ext>
            </a:extLst>
          </p:cNvPr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4D3D7C72-DCB8-491F-89F4-77DA798D7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B58A88E6-BB84-44CC-9CCB-1A8D30F46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1517715"/>
            <a:ext cx="2557023" cy="3115008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93369" y="1517650"/>
            <a:ext cx="2557023" cy="3141663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3502" y="1517650"/>
            <a:ext cx="2557261" cy="3141663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9FDF8E4-031D-43F6-BE79-46EBE150E3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3659B50A-2A2A-418E-9382-69A19627BD45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3EA83F9-EC28-4085-A845-717B171254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C7CC1B1-011F-4DDB-95D8-19747EC75E0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2CA78AEA-6A2B-454D-8E6D-0D1FB9F12395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1204516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hockey player holding a hockey stick&#10;&#10;Description automatically generated with medium confidence">
            <a:extLst>
              <a:ext uri="{FF2B5EF4-FFF2-40B4-BE49-F238E27FC236}">
                <a16:creationId xmlns:a16="http://schemas.microsoft.com/office/drawing/2014/main" id="{41515818-EA7C-4FDC-B91C-300D20FE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070994D6-1D7B-47F9-9C96-0E60EBE7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17715"/>
            <a:ext cx="3862286" cy="31150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3238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F196136-2CED-4688-B365-FD5A3E96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38C09D9-214E-4234-A237-9F014CA33946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17A03FC-D056-4C12-890B-3CB596D52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7ECD8B-C5B1-4B6B-9120-63145BB2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C105FE7-23E1-40C3-8A4F-F56083D723F7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0458545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23281C4-F660-4D18-A0D4-50702B38C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3E962633-A0DC-4B33-9484-11D2D7860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17715"/>
            <a:ext cx="3862286" cy="31150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3238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B933E23-5684-47D7-92CE-6266DB53C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BF3E980-E6EB-4918-BA88-D354D23CF37A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B3E34B8-32E1-47F7-B05A-E1422C6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05CD199-41E4-4264-9451-5DA4CBFB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31DC0DC-3620-4304-B93B-B5F6B4B10552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738398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ground, outdoor object, night sky&#10;&#10;Description automatically generated">
            <a:extLst>
              <a:ext uri="{FF2B5EF4-FFF2-40B4-BE49-F238E27FC236}">
                <a16:creationId xmlns:a16="http://schemas.microsoft.com/office/drawing/2014/main" id="{C3696C4D-4A66-4691-971E-6E60E1E68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7BAB6C37-FF8A-4E85-B991-9114BB582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384300"/>
            <a:ext cx="257175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12528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6CD9362-C821-4CDC-AC45-D074AE654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04840B8A-97DB-448C-964F-8D0B9E849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17715"/>
            <a:ext cx="3862286" cy="18207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3238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4F0E320-EDFE-4AE0-8A41-79BCFFC1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B85FA99-B15F-4FBA-9BB7-74E4001B42F8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B0D04B8-5C6A-4976-90E2-1B93882A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D9C012-C750-4793-A279-2767DB51A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A56859-6DC6-427F-AE5E-6D710539C0A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5836422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14537C0-25EB-4F4A-9955-FF2B8FCE3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73EBDB7A-EA04-43BB-A722-A8B4EC0D1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17715"/>
            <a:ext cx="3862286" cy="18207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3238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021CE56-7EF3-4A87-985D-914B0007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20B159F-81DD-4AAE-A5C4-C0AE645F71F1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8AFF332-D98C-45DF-8140-D6497914B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1F8693-52B8-48B3-BF17-EE9CA3BE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374AFE-BD02-4654-B7FF-2100A035658E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7711594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78860141-CC0B-4CDC-B220-490B6372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17715"/>
            <a:ext cx="3862286" cy="31150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945063" y="0"/>
            <a:ext cx="4198937" cy="5143500"/>
          </a:xfrm>
        </p:spPr>
        <p:txBody>
          <a:bodyPr rtlCol="0">
            <a:noAutofit/>
          </a:bodyPr>
          <a:lstStyle>
            <a:lvl1pPr>
              <a:defRPr b="0" i="0"/>
            </a:lvl1pPr>
          </a:lstStyle>
          <a:p>
            <a:pPr lv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3238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CCD56C-4D59-481C-B85C-88F4596ED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A060CD97-1270-42CF-AF6D-F02042A1563E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77F05B-8404-463E-9C3A-31D1F50BBC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59A865C5-80E8-4310-AA53-587F013F86FD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2E6B6AF-ADEA-47CF-9698-68069CEF2AC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</p:spTree>
    <p:extLst>
      <p:ext uri="{BB962C8B-B14F-4D97-AF65-F5344CB8AC3E}">
        <p14:creationId xmlns:p14="http://schemas.microsoft.com/office/powerpoint/2010/main" val="1021884408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Ob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C9D3DD64-877B-4A83-A440-A9A128D01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17715"/>
            <a:ext cx="3862286" cy="31150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0" y="484188"/>
            <a:ext cx="4068763" cy="417512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3238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51581F4-E244-4A7E-A463-8B9907926C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6E722D3D-6289-423F-A79B-75DB53A01CE4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0B99106-C568-4189-976C-0A4CCBC5BF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5031AC-F5CD-4214-9059-3C94DDB9B3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60D9DE12-411B-4FCF-BA7A-FB82EA08721B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19803889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Obje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64C4DEDA-AA88-4BCB-9196-6E97C09F9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8477" y="1517715"/>
            <a:ext cx="3862286" cy="31150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spcBef>
                <a:spcPts val="0"/>
              </a:spcBef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03238" y="484188"/>
            <a:ext cx="4068762" cy="417512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78476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B216F68-BD66-4343-921C-13C83B1468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95B69534-D458-4464-A8B0-D0C913065986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C4CA5FE-A49B-4528-BEB7-7FEEABEA93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1334D5D-7605-416F-B123-291F1B48A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E1E6554C-5F98-4AA1-A228-2B9C5943BBC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203416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ground, outdoor object, night sky&#10;&#10;Description automatically generated">
            <a:extLst>
              <a:ext uri="{FF2B5EF4-FFF2-40B4-BE49-F238E27FC236}">
                <a16:creationId xmlns:a16="http://schemas.microsoft.com/office/drawing/2014/main" id="{8E1C450F-C439-4D9C-AE13-5DD0EB1D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49706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ground, outdoor object, night sky&#10;&#10;Description automatically generated">
            <a:extLst>
              <a:ext uri="{FF2B5EF4-FFF2-40B4-BE49-F238E27FC236}">
                <a16:creationId xmlns:a16="http://schemas.microsoft.com/office/drawing/2014/main" id="{8A354158-34DB-4574-9E3B-F349A13E3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6A20CA34-2579-4267-8DFA-8FE26BFCF5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085975"/>
            <a:ext cx="45434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135301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ground, outdoor object, night sky&#10;&#10;Description automatically generated">
            <a:extLst>
              <a:ext uri="{FF2B5EF4-FFF2-40B4-BE49-F238E27FC236}">
                <a16:creationId xmlns:a16="http://schemas.microsoft.com/office/drawing/2014/main" id="{12994210-1E9A-4C91-A82E-CAD2ED1A1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20F59179-3810-4E09-96E9-ED11B18D3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2176463"/>
            <a:ext cx="66421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80409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B4B1C561-D05B-4CB5-B743-CFD680C8F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295525"/>
            <a:ext cx="64992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9493D039-C71C-4A57-89B9-35B2D1565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92305"/>
            <a:ext cx="6858000" cy="1511884"/>
          </a:xfrm>
        </p:spPr>
        <p:txBody>
          <a:bodyPr anchor="b"/>
          <a:lstStyle>
            <a:lvl1pPr algn="ctr">
              <a:defRPr sz="4200" b="0" i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71590"/>
            <a:ext cx="6858000" cy="124182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59D474-20CF-4755-B35E-C633D9EFB2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BEAB53-124E-4844-92CF-B7D47047E2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 spc="150" baseline="0" smtClean="0"/>
            </a:lvl1pPr>
          </a:lstStyle>
          <a:p>
            <a:pPr>
              <a:defRPr/>
            </a:pPr>
            <a:fld id="{0658327F-E0DF-4A80-83E4-BA5E53C422B1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7F081C-64C0-4B22-971B-25C7248FFB5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4450F6E8-0573-4D8E-AACB-DB35E9C951CF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4024405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16420421-E2B9-41CF-BBA0-17642EB30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3513"/>
            <a:ext cx="9144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F4788B89-6804-4B22-A668-BEDF4DD46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92305"/>
            <a:ext cx="6858000" cy="1511884"/>
          </a:xfrm>
        </p:spPr>
        <p:txBody>
          <a:bodyPr anchor="b"/>
          <a:lstStyle>
            <a:lvl1pPr algn="ctr">
              <a:defRPr sz="4200" b="1" i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71590"/>
            <a:ext cx="6858000" cy="124182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34C537-4EB7-4E02-B83E-AD32E380D6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D37FA5-C83B-4E46-8862-82E633B421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 spc="150" baseline="0" smtClean="0"/>
            </a:lvl1pPr>
          </a:lstStyle>
          <a:p>
            <a:pPr>
              <a:defRPr/>
            </a:pPr>
            <a:fld id="{071715A9-1F0C-45BA-A8EB-D169AE266B3D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7BC04BB-ACA0-4462-BA22-E6B8C10761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92346CE0-E210-4D3A-8E7A-51A94637CFF5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5497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16C3133A-632B-456E-A32F-F4DB5704F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82967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42584773-AC7F-4AF8-82D2-DDCDC50D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92305"/>
            <a:ext cx="6858000" cy="1511884"/>
          </a:xfrm>
        </p:spPr>
        <p:txBody>
          <a:bodyPr anchor="b"/>
          <a:lstStyle>
            <a:lvl1pPr algn="ctr">
              <a:defRPr sz="4200" b="1" i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71590"/>
            <a:ext cx="6858000" cy="124182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DE5E688-D4F8-4195-B671-A5190FEB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5FE62B48-A79D-4807-8252-5FD125A5D66E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2844FDB-8A0D-4C6D-92C4-0D46AE9AE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1435A3-1BEF-435A-ABAA-F64E4214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198D6B66-4AC4-4682-BA28-F87AAA71AD0A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8706758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4491FF-5BF5-477E-8B04-9735B623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766763"/>
            <a:ext cx="8137525" cy="6016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BC559-5452-492B-87BC-1D0A3C7596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517650"/>
            <a:ext cx="81375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US" alt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22E97-922F-406F-9293-D65131317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3825" y="103188"/>
            <a:ext cx="785813" cy="273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00" b="0" i="0" spc="100" baseline="0" smtClean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E72DA7-996C-4A01-955A-C9EE00BD270D}" type="datetime1">
              <a:rPr lang="fi-FI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98D5D-E922-4E0B-A90B-D6A46A3B9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31888" y="103188"/>
            <a:ext cx="2365375" cy="273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00" b="0" i="0" spc="200" baseline="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15B3D-F167-4A19-9A5E-230A69C2F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0950" y="103188"/>
            <a:ext cx="1357313" cy="273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00" b="0" i="0" spc="100" baseline="0" smtClean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84AFAC-BB6A-4BF1-89B9-99925B94ACB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  <p:sldLayoutId id="2147483958" r:id="rId18"/>
    <p:sldLayoutId id="2147483959" r:id="rId19"/>
    <p:sldLayoutId id="2147483960" r:id="rId20"/>
    <p:sldLayoutId id="2147483961" r:id="rId21"/>
    <p:sldLayoutId id="2147483962" r:id="rId22"/>
    <p:sldLayoutId id="2147483963" r:id="rId23"/>
    <p:sldLayoutId id="2147483964" r:id="rId24"/>
    <p:sldLayoutId id="2147483965" r:id="rId25"/>
    <p:sldLayoutId id="2147483966" r:id="rId26"/>
    <p:sldLayoutId id="2147483967" r:id="rId27"/>
    <p:sldLayoutId id="2147483968" r:id="rId28"/>
    <p:sldLayoutId id="2147483969" r:id="rId29"/>
    <p:sldLayoutId id="2147483970" r:id="rId30"/>
    <p:sldLayoutId id="2147483971" r:id="rId31"/>
    <p:sldLayoutId id="2147483972" r:id="rId32"/>
    <p:sldLayoutId id="2147483973" r:id="rId33"/>
    <p:sldLayoutId id="2147483974" r:id="rId34"/>
  </p:sldLayoutIdLst>
  <p:hf hd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 spc="2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defTabSz="685800" rtl="0" eaLnBrk="1" fontAlgn="base" hangingPunct="1">
        <a:lnSpc>
          <a:spcPct val="114000"/>
        </a:lnSpc>
        <a:spcBef>
          <a:spcPct val="0"/>
        </a:spcBef>
        <a:spcAft>
          <a:spcPts val="600"/>
        </a:spcAft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358775" indent="-171450" algn="l" defTabSz="685800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539750" indent="-171450" algn="l" defTabSz="685800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539750" indent="-171450" algn="l" defTabSz="685800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539750" indent="-171450" algn="l" defTabSz="685800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ngette.fi/fi/nw/17335/liput+mm-kotikisoihin+ovat+myynniss&#228;.html" TargetMode="External"/><Relationship Id="rId2" Type="http://schemas.openxmlformats.org/officeDocument/2006/relationships/hyperlink" Target="https://www.ticketmaster.fi/event/wrc-2022-sam-jacks-pool-canada-finland-final-1-lippuja/309261" TargetMode="Externa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ringette.fi/fi/nw/17449/kauden+22-23+kilpailulupien+eli+ice+cardien+myynti+on+alkanut.html" TargetMode="Externa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ngette.fi/File/hallituksen_kokoukset/Ringeten_Reilu_peli_vastuullisuusohje_SRiL_2021_final.pdf?348026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ringette.fi/fi/Seuratoimijat/Lasten+ja+nuorten+pelis%C3%A4%C3%A4nn%C3%B6t.html" TargetMode="Externa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toleyksin.fi/haluatko-jutella/" TargetMode="External"/><Relationship Id="rId2" Type="http://schemas.openxmlformats.org/officeDocument/2006/relationships/hyperlink" Target="https://etoleyksin.fi/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jpg"/><Relationship Id="rId5" Type="http://schemas.openxmlformats.org/officeDocument/2006/relationships/hyperlink" Target="https://etoleyksin.fi/materiaalipankki/" TargetMode="External"/><Relationship Id="rId4" Type="http://schemas.openxmlformats.org/officeDocument/2006/relationships/hyperlink" Target="https://etoleyksin.fi/verkkokoulutu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A Rough Few Months For Compass - CitySignal">
            <a:extLst>
              <a:ext uri="{FF2B5EF4-FFF2-40B4-BE49-F238E27FC236}">
                <a16:creationId xmlns:a16="http://schemas.microsoft.com/office/drawing/2014/main" id="{C03B86AC-F419-9F81-B2E3-0220A8ADF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t="29077" r="-16489" b="7625"/>
          <a:stretch/>
        </p:blipFill>
        <p:spPr bwMode="auto">
          <a:xfrm>
            <a:off x="0" y="0"/>
            <a:ext cx="108683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DC2300F-FCCA-C840-816A-F82ED4707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841" y="2003398"/>
            <a:ext cx="4878890" cy="649371"/>
          </a:xfrm>
        </p:spPr>
        <p:txBody>
          <a:bodyPr/>
          <a:lstStyle/>
          <a:p>
            <a:pPr marL="9525" algn="ctr">
              <a:spcAft>
                <a:spcPts val="0"/>
              </a:spcAft>
            </a:pPr>
            <a:r>
              <a:rPr lang="fi-FI" sz="5400" dirty="0">
                <a:latin typeface="Blender Heavy" panose="02000906030000010004" pitchFamily="2" charset="0"/>
              </a:rPr>
              <a:t>Alueseminaari</a:t>
            </a:r>
            <a:br>
              <a:rPr lang="fi-FI" sz="5400" dirty="0">
                <a:latin typeface="Blender Heavy" panose="02000906030000010004" pitchFamily="2" charset="0"/>
              </a:rPr>
            </a:br>
            <a:r>
              <a:rPr lang="fi-FI" sz="5400" dirty="0">
                <a:latin typeface="Blender Heavy" panose="02000906030000010004" pitchFamily="2" charset="0"/>
              </a:rPr>
              <a:t>4.9.2022</a:t>
            </a:r>
            <a:br>
              <a:rPr lang="fi-FI" sz="5400" dirty="0">
                <a:latin typeface="Blender Heavy" panose="02000906030000010004" pitchFamily="2" charset="0"/>
              </a:rPr>
            </a:br>
            <a:endParaRPr lang="fi-FI" sz="5400" dirty="0">
              <a:latin typeface="Blender Heavy" panose="02000906030000010004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6483192-7166-E84C-91A1-B26939E9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820EEEA-4A98-7F46-B151-534E3CDC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D570C69-2AFE-FD43-BF9A-37BDC00C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543170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Tiia Halmeelle toinen ringeten maailmanmestaruus | Paikalliset |  Seutuneloset">
            <a:extLst>
              <a:ext uri="{FF2B5EF4-FFF2-40B4-BE49-F238E27FC236}">
                <a16:creationId xmlns:a16="http://schemas.microsoft.com/office/drawing/2014/main" id="{6D78CD6E-9981-DF43-09A9-20EB67CD0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367" b="3670"/>
          <a:stretch/>
        </p:blipFill>
        <p:spPr bwMode="auto">
          <a:xfrm>
            <a:off x="92700" y="27520"/>
            <a:ext cx="9051299" cy="511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B92A037-23E8-2C42-92EA-28553E11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363C6EC-6F76-9A40-B6BE-0322EEF8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716F666-82A7-354D-B22C-B0133D2C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10</a:t>
            </a:fld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2935AF6F-A15A-2843-94EF-964BF6798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6023" y="2038349"/>
            <a:ext cx="4929981" cy="800376"/>
          </a:xfrm>
        </p:spPr>
        <p:txBody>
          <a:bodyPr/>
          <a:lstStyle/>
          <a:p>
            <a:pPr algn="ctr"/>
            <a:r>
              <a:rPr lang="fi-FI" sz="5400" dirty="0">
                <a:latin typeface="Blender Heavy" panose="02000906030000010004" pitchFamily="2" charset="0"/>
              </a:rPr>
              <a:t>Näytön paikka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B75A70C6-F843-A8B2-FE82-13A3E2036521}"/>
              </a:ext>
            </a:extLst>
          </p:cNvPr>
          <p:cNvSpPr txBox="1">
            <a:spLocks/>
          </p:cNvSpPr>
          <p:nvPr/>
        </p:nvSpPr>
        <p:spPr>
          <a:xfrm>
            <a:off x="615881" y="584899"/>
            <a:ext cx="8191583" cy="6493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Kotikisat 2022 ovat koko ringetteväelle</a:t>
            </a:r>
          </a:p>
        </p:txBody>
      </p:sp>
    </p:spTree>
    <p:extLst>
      <p:ext uri="{BB962C8B-B14F-4D97-AF65-F5344CB8AC3E}">
        <p14:creationId xmlns:p14="http://schemas.microsoft.com/office/powerpoint/2010/main" val="3081412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AEF3F5FF-407B-1EB5-ABD4-7D51E31BAD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Alaotsikko 10">
            <a:extLst>
              <a:ext uri="{FF2B5EF4-FFF2-40B4-BE49-F238E27FC236}">
                <a16:creationId xmlns:a16="http://schemas.microsoft.com/office/drawing/2014/main" id="{D2D17378-7E75-95F3-C663-2C491E0F07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5BEF7CD-64B5-8F24-D1E4-6C1EF531E2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BE15F75-309C-CEF0-7650-CD0A1D6610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08BF1FD-5324-44EF-9D9B-E15E7A72C94C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F1E394B-8797-038D-32C5-22D0AB74B06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15AADE7-4348-409C-8FC2-02E66045580C}" type="datetime1">
              <a:rPr lang="fi-FI" smtClean="0"/>
              <a:pPr>
                <a:defRPr/>
              </a:pPr>
              <a:t>3.9.2022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61B922B-4CE2-665C-FFE2-E2D9D29CA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07"/>
          <a:stretch/>
        </p:blipFill>
        <p:spPr>
          <a:xfrm>
            <a:off x="0" y="1187115"/>
            <a:ext cx="9144000" cy="3852111"/>
          </a:xfrm>
          <a:prstGeom prst="rect">
            <a:avLst/>
          </a:prstGeom>
        </p:spPr>
      </p:pic>
      <p:sp>
        <p:nvSpPr>
          <p:cNvPr id="7" name="Pyöristetty suorakulmio 6">
            <a:extLst>
              <a:ext uri="{FF2B5EF4-FFF2-40B4-BE49-F238E27FC236}">
                <a16:creationId xmlns:a16="http://schemas.microsoft.com/office/drawing/2014/main" id="{F1E72F73-2D37-67A5-0C9D-559E89503C2B}"/>
              </a:ext>
            </a:extLst>
          </p:cNvPr>
          <p:cNvSpPr/>
          <p:nvPr/>
        </p:nvSpPr>
        <p:spPr>
          <a:xfrm>
            <a:off x="5301916" y="3048000"/>
            <a:ext cx="1235242" cy="1796716"/>
          </a:xfrm>
          <a:prstGeom prst="roundRect">
            <a:avLst/>
          </a:prstGeom>
          <a:solidFill>
            <a:srgbClr val="FFC000">
              <a:alpha val="4259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57158319-4E57-859D-C648-61B74E83AA90}"/>
              </a:ext>
            </a:extLst>
          </p:cNvPr>
          <p:cNvSpPr txBox="1">
            <a:spLocks/>
          </p:cNvSpPr>
          <p:nvPr/>
        </p:nvSpPr>
        <p:spPr>
          <a:xfrm>
            <a:off x="126600" y="584899"/>
            <a:ext cx="8191583" cy="6493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Kotikisat 2022</a:t>
            </a:r>
          </a:p>
        </p:txBody>
      </p:sp>
    </p:spTree>
    <p:extLst>
      <p:ext uri="{BB962C8B-B14F-4D97-AF65-F5344CB8AC3E}">
        <p14:creationId xmlns:p14="http://schemas.microsoft.com/office/powerpoint/2010/main" val="622380740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36AE5A-FED0-E543-5926-79234727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07" y="583037"/>
            <a:ext cx="8137525" cy="601662"/>
          </a:xfrm>
        </p:spPr>
        <p:txBody>
          <a:bodyPr/>
          <a:lstStyle/>
          <a:p>
            <a:r>
              <a:rPr lang="fi-FI" dirty="0">
                <a:solidFill>
                  <a:schemeClr val="accent1"/>
                </a:solidFill>
              </a:rPr>
              <a:t>Seuralipunmyynti naisten 1. MM-finaaliin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AB7D21-A8ED-0AFD-D94F-404DDA5F4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07" y="1144594"/>
            <a:ext cx="7960042" cy="5237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z="1600" b="1" dirty="0">
                <a:solidFill>
                  <a:srgbClr val="FF0000"/>
                </a:solidFill>
              </a:rPr>
              <a:t>Seurat ja joukkueet saavat ostamansa lippujen hinnan (- </a:t>
            </a:r>
            <a:r>
              <a:rPr lang="fi-FI" sz="1600" b="1" dirty="0" err="1">
                <a:solidFill>
                  <a:srgbClr val="FF0000"/>
                </a:solidFill>
              </a:rPr>
              <a:t>max</a:t>
            </a:r>
            <a:r>
              <a:rPr lang="fi-FI" sz="1600" b="1" dirty="0">
                <a:solidFill>
                  <a:srgbClr val="FF0000"/>
                </a:solidFill>
              </a:rPr>
              <a:t> 3€) </a:t>
            </a:r>
            <a:r>
              <a:rPr lang="fi-FI" sz="1600" b="1" dirty="0"/>
              <a:t>takaisin itselleen </a:t>
            </a:r>
            <a:r>
              <a:rPr lang="fi-FI" sz="1600" b="1" dirty="0">
                <a:solidFill>
                  <a:srgbClr val="FF0000"/>
                </a:solidFill>
              </a:rPr>
              <a:t>perjantain 1. finaalista. </a:t>
            </a:r>
          </a:p>
          <a:p>
            <a:pPr>
              <a:lnSpc>
                <a:spcPct val="100000"/>
              </a:lnSpc>
            </a:pPr>
            <a:endParaRPr lang="fi-FI" b="1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fi-FI" b="1" dirty="0">
                <a:solidFill>
                  <a:schemeClr val="accent1"/>
                </a:solidFill>
              </a:rPr>
              <a:t>Seuramyyntikampanjassa lippujen osto tapahtuu samaan </a:t>
            </a:r>
            <a:r>
              <a:rPr lang="fi-FI" b="1" dirty="0" err="1">
                <a:solidFill>
                  <a:schemeClr val="accent1"/>
                </a:solidFill>
              </a:rPr>
              <a:t>Ticketmasterin</a:t>
            </a:r>
            <a:r>
              <a:rPr lang="fi-FI" b="1" dirty="0">
                <a:solidFill>
                  <a:schemeClr val="accent1"/>
                </a:solidFill>
              </a:rPr>
              <a:t> nettisivujen kautta.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9E5D3DE-CC74-A21E-F4E5-BF69E55D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AADE7-4348-409C-8FC2-02E66045580C}" type="datetime1">
              <a:rPr lang="fi-FI" smtClean="0">
                <a:solidFill>
                  <a:schemeClr val="accent1"/>
                </a:solidFill>
              </a:rPr>
              <a:pPr>
                <a:defRPr/>
              </a:pPr>
              <a:t>3.9.2022</a:t>
            </a:fld>
            <a:endParaRPr lang="fi-FI">
              <a:solidFill>
                <a:schemeClr val="accent1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632A3E-B6AB-21AB-6D48-E950568A0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>
                <a:solidFill>
                  <a:schemeClr val="accent1"/>
                </a:solidFill>
              </a:rPr>
              <a:t>ILOPELI - ÄLYPELI - YHTEISPELI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75C7087-EDCA-492D-DD1E-0DE1F3FE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F1FD-5324-44EF-9D9B-E15E7A72C94C}" type="slidenum">
              <a:rPr lang="fi-FI" smtClean="0">
                <a:solidFill>
                  <a:schemeClr val="accent1"/>
                </a:solidFill>
              </a:rPr>
              <a:pPr>
                <a:defRPr/>
              </a:pPr>
              <a:t>12</a:t>
            </a:fld>
            <a:endParaRPr lang="fi-FI">
              <a:solidFill>
                <a:schemeClr val="accent1"/>
              </a:solidFill>
            </a:endParaRPr>
          </a:p>
        </p:txBody>
      </p:sp>
      <p:pic>
        <p:nvPicPr>
          <p:cNvPr id="7" name="Kuva 6" descr="Kuva, joka sisältää kohteen teksti, ulko, henkilö, urheilu&#10;&#10;Kuvaus luotu automaattisesti">
            <a:extLst>
              <a:ext uri="{FF2B5EF4-FFF2-40B4-BE49-F238E27FC236}">
                <a16:creationId xmlns:a16="http://schemas.microsoft.com/office/drawing/2014/main" id="{2E1DA409-CBA9-105F-827A-769337B56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8" y="2176886"/>
            <a:ext cx="9146857" cy="304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9724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18FC96-D633-D5EA-DEA9-4A42811D7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1"/>
                </a:solidFill>
              </a:rPr>
              <a:t>Seurakampanjalippujen osto-ohjeet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783957-82A4-D155-0386-F5EC67253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280159"/>
            <a:ext cx="8137525" cy="3665913"/>
          </a:xfrm>
        </p:spPr>
        <p:txBody>
          <a:bodyPr/>
          <a:lstStyle/>
          <a:p>
            <a:pPr marL="228600" indent="-228600">
              <a:buAutoNum type="arabicPeriod"/>
            </a:pPr>
            <a:r>
              <a:rPr lang="fi-FI" b="1" dirty="0">
                <a:solidFill>
                  <a:srgbClr val="FF0000"/>
                </a:solidFill>
              </a:rPr>
              <a:t>Siirry </a:t>
            </a:r>
            <a:r>
              <a:rPr lang="fi-FI" b="1" dirty="0" err="1">
                <a:solidFill>
                  <a:srgbClr val="FF0000"/>
                </a:solidFill>
              </a:rPr>
              <a:t>Ticketmasterin</a:t>
            </a:r>
            <a:r>
              <a:rPr lang="fi-FI" b="1" dirty="0">
                <a:solidFill>
                  <a:srgbClr val="FF0000"/>
                </a:solidFill>
              </a:rPr>
              <a:t> nettisivuille </a:t>
            </a:r>
            <a:r>
              <a:rPr lang="fi-FI" dirty="0">
                <a:solidFill>
                  <a:schemeClr val="accent1"/>
                </a:solidFill>
              </a:rPr>
              <a:t>ostamaan liput perjantaina 4.11.2022 pelattavaan naisten ensimmäiseen MM-finaaliotteluun. Suora linkki ottelun </a:t>
            </a:r>
            <a:r>
              <a:rPr lang="fi-FI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lipunmyyntiin</a:t>
            </a:r>
            <a:r>
              <a:rPr lang="fi-FI" dirty="0">
                <a:solidFill>
                  <a:schemeClr val="accent1"/>
                </a:solidFill>
              </a:rPr>
              <a:t>. </a:t>
            </a:r>
          </a:p>
          <a:p>
            <a:pPr marL="228600" indent="-228600">
              <a:buAutoNum type="arabicPeriod"/>
            </a:pPr>
            <a:r>
              <a:rPr lang="fi-FI" b="1" dirty="0">
                <a:solidFill>
                  <a:srgbClr val="FF0000"/>
                </a:solidFill>
              </a:rPr>
              <a:t>Valitse haluamasi paikat</a:t>
            </a:r>
          </a:p>
          <a:p>
            <a:pPr marL="228600" indent="-228600">
              <a:buAutoNum type="arabicPeriod"/>
            </a:pPr>
            <a:r>
              <a:rPr lang="fi-FI" dirty="0">
                <a:solidFill>
                  <a:schemeClr val="accent1"/>
                </a:solidFill>
              </a:rPr>
              <a:t>Näytöllesi ilmestyy </a:t>
            </a:r>
            <a:r>
              <a:rPr lang="fi-FI" dirty="0" err="1">
                <a:solidFill>
                  <a:schemeClr val="accent1"/>
                </a:solidFill>
              </a:rPr>
              <a:t>alasvetovalikko</a:t>
            </a:r>
            <a:r>
              <a:rPr lang="fi-FI" dirty="0">
                <a:solidFill>
                  <a:schemeClr val="accent1"/>
                </a:solidFill>
              </a:rPr>
              <a:t>, josta </a:t>
            </a:r>
            <a:r>
              <a:rPr lang="fi-FI" b="1" dirty="0">
                <a:solidFill>
                  <a:srgbClr val="FF0000"/>
                </a:solidFill>
              </a:rPr>
              <a:t>voit valita seuran</a:t>
            </a:r>
            <a:r>
              <a:rPr lang="fi-FI" dirty="0">
                <a:solidFill>
                  <a:schemeClr val="accent1"/>
                </a:solidFill>
              </a:rPr>
              <a:t>, jota haluat tukea. Valitsemalla </a:t>
            </a:r>
            <a:r>
              <a:rPr lang="fi-FI" dirty="0" err="1">
                <a:solidFill>
                  <a:schemeClr val="accent1"/>
                </a:solidFill>
              </a:rPr>
              <a:t>alasvetovalikosta</a:t>
            </a:r>
            <a:r>
              <a:rPr lang="fi-FI" dirty="0">
                <a:solidFill>
                  <a:schemeClr val="accent1"/>
                </a:solidFill>
              </a:rPr>
              <a:t> seuran, ostamiesi lippujen myyntituotto tuloutetaan kyseiselle seuralle. </a:t>
            </a:r>
            <a:r>
              <a:rPr lang="fi-FI" dirty="0" err="1">
                <a:solidFill>
                  <a:schemeClr val="accent1"/>
                </a:solidFill>
              </a:rPr>
              <a:t>Alasvetovalikon</a:t>
            </a:r>
            <a:r>
              <a:rPr lang="fi-FI" dirty="0">
                <a:solidFill>
                  <a:schemeClr val="accent1"/>
                </a:solidFill>
              </a:rPr>
              <a:t> jälkeiseen tekstikenttään voit halutessasi vielä tarkentaa, </a:t>
            </a:r>
            <a:r>
              <a:rPr lang="fi-FI" b="1" dirty="0">
                <a:solidFill>
                  <a:srgbClr val="FF0000"/>
                </a:solidFill>
              </a:rPr>
              <a:t>mille seuran joukkueelle </a:t>
            </a:r>
            <a:r>
              <a:rPr lang="fi-FI" dirty="0">
                <a:solidFill>
                  <a:schemeClr val="accent1"/>
                </a:solidFill>
              </a:rPr>
              <a:t>haluat tukesi osoittaa.</a:t>
            </a:r>
          </a:p>
          <a:p>
            <a:pPr marL="228600" indent="-228600">
              <a:buAutoNum type="arabicPeriod"/>
            </a:pPr>
            <a:r>
              <a:rPr lang="fi-FI" dirty="0">
                <a:solidFill>
                  <a:schemeClr val="accent1"/>
                </a:solidFill>
              </a:rPr>
              <a:t>Siirry maksuvaiheeseen</a:t>
            </a:r>
          </a:p>
          <a:p>
            <a:endParaRPr lang="fi-FI" dirty="0">
              <a:solidFill>
                <a:schemeClr val="accent1"/>
              </a:solidFill>
            </a:endParaRPr>
          </a:p>
          <a:p>
            <a:r>
              <a:rPr lang="fi-FI" dirty="0">
                <a:solidFill>
                  <a:schemeClr val="accent1"/>
                </a:solidFill>
              </a:rPr>
              <a:t>Käy myös lukemassa Ringetteliiton nettisivuilta uutinen: </a:t>
            </a:r>
            <a:r>
              <a:rPr lang="fi-FI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Liput MM-kotikisoihin</a:t>
            </a:r>
            <a:endParaRPr lang="fi-FI" dirty="0">
              <a:solidFill>
                <a:schemeClr val="accent1"/>
              </a:solidFill>
            </a:endParaRPr>
          </a:p>
          <a:p>
            <a:r>
              <a:rPr lang="fi-FI" dirty="0">
                <a:solidFill>
                  <a:schemeClr val="accent1"/>
                </a:solidFill>
              </a:rPr>
              <a:t>Lippujen hinnat sisältävät käsittelykulut (1-3€ riippuen lipun hinnasta), joka vähennetään seuran lipunmyynneistä </a:t>
            </a:r>
            <a:r>
              <a:rPr lang="en-US" dirty="0">
                <a:solidFill>
                  <a:schemeClr val="accent1"/>
                </a:solidFill>
              </a:rPr>
              <a:t>​</a:t>
            </a:r>
          </a:p>
          <a:p>
            <a:endParaRPr lang="fi-FI" b="1" dirty="0">
              <a:solidFill>
                <a:schemeClr val="accent1"/>
              </a:solidFill>
            </a:endParaRPr>
          </a:p>
          <a:p>
            <a:r>
              <a:rPr lang="fi-FI" b="1" dirty="0">
                <a:solidFill>
                  <a:schemeClr val="accent1"/>
                </a:solidFill>
              </a:rPr>
              <a:t>Myyntiesimerkki: </a:t>
            </a:r>
          </a:p>
          <a:p>
            <a:r>
              <a:rPr lang="fi-FI" b="1" dirty="0">
                <a:solidFill>
                  <a:srgbClr val="FF0000"/>
                </a:solidFill>
              </a:rPr>
              <a:t>Joukkueessa on 15 pelaajaa, joista jokainen pelaaja ja molemmat vanhemmat lähtevät katsomaan kisoja. Tämän lisäksi jokainen perhe myy otteluun kaksi lippua. Tämä tietää joukkueelle noin 1500€ rahaa. 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fi-FI" dirty="0">
                <a:solidFill>
                  <a:schemeClr val="accent1"/>
                </a:solidFill>
              </a:rPr>
              <a:t>​</a:t>
            </a:r>
          </a:p>
          <a:p>
            <a:r>
              <a:rPr lang="fi-FI" dirty="0">
                <a:solidFill>
                  <a:schemeClr val="accent1"/>
                </a:solidFill>
              </a:rPr>
              <a:t>​</a:t>
            </a:r>
          </a:p>
          <a:p>
            <a:endParaRPr lang="fi-FI" dirty="0">
              <a:solidFill>
                <a:schemeClr val="accent1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A69AC05-79EC-60D6-1594-980DA80C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AADE7-4348-409C-8FC2-02E66045580C}" type="datetime1">
              <a:rPr lang="fi-FI" smtClean="0">
                <a:solidFill>
                  <a:schemeClr val="accent1"/>
                </a:solidFill>
              </a:rPr>
              <a:pPr>
                <a:defRPr/>
              </a:pPr>
              <a:t>3.9.2022</a:t>
            </a:fld>
            <a:endParaRPr lang="fi-FI">
              <a:solidFill>
                <a:schemeClr val="accent1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D63FBB1-AD6A-AE4B-D80C-67BC2C286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>
                <a:solidFill>
                  <a:schemeClr val="accent1"/>
                </a:solidFill>
              </a:rPr>
              <a:t>ILOPELI - ÄLYPELI - YHTEISPELI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6F1BD0-0401-C037-FD0B-174E5896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BF1FD-5324-44EF-9D9B-E15E7A72C94C}" type="slidenum">
              <a:rPr lang="fi-FI" smtClean="0">
                <a:solidFill>
                  <a:schemeClr val="accent1"/>
                </a:solidFill>
              </a:rPr>
              <a:pPr>
                <a:defRPr/>
              </a:pPr>
              <a:t>13</a:t>
            </a:fld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6839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604256-213F-0EF6-E4EE-B8531ADE5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888" y="432480"/>
            <a:ext cx="8131715" cy="449672"/>
          </a:xfrm>
        </p:spPr>
        <p:txBody>
          <a:bodyPr/>
          <a:lstStyle/>
          <a:p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Yksi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tapahtuma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 –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monta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tavoitetta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Blender Heavy" panose="02000906030000010004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C1F9E39-0B93-A2B3-13EF-46A20720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DA2CBB9-9D36-E0FE-EACA-2C21ACB28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FF61E40-EB9B-2044-FE9D-816B1DF5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14</a:t>
            </a:fld>
            <a:endParaRPr lang="fi-FI" dirty="0"/>
          </a:p>
        </p:txBody>
      </p:sp>
      <p:pic>
        <p:nvPicPr>
          <p:cNvPr id="6" name="Picture 2" descr="David Marsh on Twitter: &quot;Perspective: a particular attitude toward or way  of regarding something; a point of view. We all have different views from  OUR own experiences. Enjoy and exchange them! #WinLife">
            <a:extLst>
              <a:ext uri="{FF2B5EF4-FFF2-40B4-BE49-F238E27FC236}">
                <a16:creationId xmlns:a16="http://schemas.microsoft.com/office/drawing/2014/main" id="{6DE89F75-73C2-C457-A9CC-F8BC4E469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r="3" b="798"/>
          <a:stretch/>
        </p:blipFill>
        <p:spPr bwMode="auto">
          <a:xfrm>
            <a:off x="2465972" y="1329294"/>
            <a:ext cx="3862286" cy="333771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F77A681A-F488-51E8-6AB8-173C2EAC9DEF}"/>
              </a:ext>
            </a:extLst>
          </p:cNvPr>
          <p:cNvSpPr txBox="1">
            <a:spLocks/>
          </p:cNvSpPr>
          <p:nvPr/>
        </p:nvSpPr>
        <p:spPr>
          <a:xfrm>
            <a:off x="6505678" y="3662541"/>
            <a:ext cx="1503446" cy="33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Pelit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E8F0F079-062A-DD09-409B-8F1B3BF17B84}"/>
              </a:ext>
            </a:extLst>
          </p:cNvPr>
          <p:cNvSpPr txBox="1">
            <a:spLocks/>
          </p:cNvSpPr>
          <p:nvPr/>
        </p:nvSpPr>
        <p:spPr>
          <a:xfrm>
            <a:off x="625892" y="1859848"/>
            <a:ext cx="1503446" cy="33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Tulot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64651ADA-1D47-54B0-DFE5-9E3103BB9245}"/>
              </a:ext>
            </a:extLst>
          </p:cNvPr>
          <p:cNvSpPr txBox="1">
            <a:spLocks/>
          </p:cNvSpPr>
          <p:nvPr/>
        </p:nvSpPr>
        <p:spPr>
          <a:xfrm>
            <a:off x="6505678" y="1859848"/>
            <a:ext cx="1503446" cy="33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Yleisö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367CFE5B-8E18-C22B-6611-860C54F92579}"/>
              </a:ext>
            </a:extLst>
          </p:cNvPr>
          <p:cNvSpPr txBox="1">
            <a:spLocks/>
          </p:cNvSpPr>
          <p:nvPr/>
        </p:nvSpPr>
        <p:spPr>
          <a:xfrm>
            <a:off x="625892" y="3662541"/>
            <a:ext cx="1503446" cy="33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Arvostus</a:t>
            </a:r>
          </a:p>
        </p:txBody>
      </p:sp>
    </p:spTree>
    <p:extLst>
      <p:ext uri="{BB962C8B-B14F-4D97-AF65-F5344CB8AC3E}">
        <p14:creationId xmlns:p14="http://schemas.microsoft.com/office/powerpoint/2010/main" val="243060550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aksi miestä keplotteli vanhuksen tunnusluvut Helsingissä – Tililtä hävisi  tuhansia euroja | Paikalliset | Helsingin Uutiset">
            <a:extLst>
              <a:ext uri="{FF2B5EF4-FFF2-40B4-BE49-F238E27FC236}">
                <a16:creationId xmlns:a16="http://schemas.microsoft.com/office/drawing/2014/main" id="{8807AF46-FA04-EF9F-56B1-733C0294A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7547" r="1112" b="10718"/>
          <a:stretch/>
        </p:blipFill>
        <p:spPr bwMode="auto">
          <a:xfrm>
            <a:off x="0" y="0"/>
            <a:ext cx="9144000" cy="514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E604256-213F-0EF6-E4EE-B8531ADE5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888" y="432480"/>
            <a:ext cx="8131715" cy="449672"/>
          </a:xfrm>
        </p:spPr>
        <p:txBody>
          <a:bodyPr/>
          <a:lstStyle/>
          <a:p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TULOT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C1F9E39-0B93-A2B3-13EF-46A20720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DA2CBB9-9D36-E0FE-EACA-2C21ACB28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FF61E40-EB9B-2044-FE9D-816B1DF5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15</a:t>
            </a:fld>
            <a:endParaRPr lang="fi-FI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E8F0F079-062A-DD09-409B-8F1B3BF17B84}"/>
              </a:ext>
            </a:extLst>
          </p:cNvPr>
          <p:cNvSpPr txBox="1">
            <a:spLocks/>
          </p:cNvSpPr>
          <p:nvPr/>
        </p:nvSpPr>
        <p:spPr>
          <a:xfrm>
            <a:off x="304393" y="1492203"/>
            <a:ext cx="7281059" cy="33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sz="2400" dirty="0"/>
              <a:t>Lipun keskihinta 25€ sunnuntaina 6.11.2022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EDE87AB-760F-1529-18DC-3BBE454A5CEB}"/>
              </a:ext>
            </a:extLst>
          </p:cNvPr>
          <p:cNvSpPr txBox="1">
            <a:spLocks/>
          </p:cNvSpPr>
          <p:nvPr/>
        </p:nvSpPr>
        <p:spPr>
          <a:xfrm>
            <a:off x="304393" y="2213231"/>
            <a:ext cx="3674821" cy="33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sz="2400" dirty="0"/>
              <a:t>Yleisömäärä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BAF26898-3808-4712-4104-793A8CB89221}"/>
              </a:ext>
            </a:extLst>
          </p:cNvPr>
          <p:cNvSpPr txBox="1">
            <a:spLocks/>
          </p:cNvSpPr>
          <p:nvPr/>
        </p:nvSpPr>
        <p:spPr>
          <a:xfrm>
            <a:off x="607620" y="2931240"/>
            <a:ext cx="1476808" cy="19989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sz="2400" dirty="0">
                <a:solidFill>
                  <a:srgbClr val="FF0000"/>
                </a:solidFill>
              </a:rPr>
              <a:t>2 500</a:t>
            </a:r>
          </a:p>
          <a:p>
            <a:endParaRPr lang="fi-FI" sz="2400" dirty="0"/>
          </a:p>
          <a:p>
            <a:r>
              <a:rPr lang="fi-FI" sz="2400" dirty="0">
                <a:solidFill>
                  <a:srgbClr val="FFFF00"/>
                </a:solidFill>
              </a:rPr>
              <a:t>4 500</a:t>
            </a:r>
          </a:p>
          <a:p>
            <a:endParaRPr lang="fi-FI" sz="2400" dirty="0"/>
          </a:p>
          <a:p>
            <a:r>
              <a:rPr lang="fi-FI" sz="2400" dirty="0">
                <a:solidFill>
                  <a:srgbClr val="00B050"/>
                </a:solidFill>
              </a:rPr>
              <a:t>6 500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ADBC66F1-EB5E-90C4-1F9C-4F3D588D0081}"/>
              </a:ext>
            </a:extLst>
          </p:cNvPr>
          <p:cNvSpPr txBox="1">
            <a:spLocks/>
          </p:cNvSpPr>
          <p:nvPr/>
        </p:nvSpPr>
        <p:spPr>
          <a:xfrm>
            <a:off x="1947794" y="2932810"/>
            <a:ext cx="2229381" cy="19989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fi-FI" sz="2400" dirty="0">
                <a:solidFill>
                  <a:srgbClr val="FF0000"/>
                </a:solidFill>
              </a:rPr>
              <a:t>62 500 €</a:t>
            </a:r>
          </a:p>
          <a:p>
            <a:pPr algn="r"/>
            <a:endParaRPr lang="fi-FI" sz="2400" dirty="0"/>
          </a:p>
          <a:p>
            <a:pPr algn="r"/>
            <a:r>
              <a:rPr lang="fi-FI" sz="2400" dirty="0">
                <a:solidFill>
                  <a:srgbClr val="FFFF00"/>
                </a:solidFill>
              </a:rPr>
              <a:t>112 500 €</a:t>
            </a:r>
          </a:p>
          <a:p>
            <a:pPr algn="r"/>
            <a:endParaRPr lang="fi-FI" sz="2400" dirty="0"/>
          </a:p>
          <a:p>
            <a:pPr algn="r"/>
            <a:r>
              <a:rPr lang="fi-FI" sz="2400" dirty="0">
                <a:solidFill>
                  <a:srgbClr val="00B050"/>
                </a:solidFill>
              </a:rPr>
              <a:t>162 500 €</a:t>
            </a: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9B37D972-4ED6-0CA3-5713-C209814D7648}"/>
              </a:ext>
            </a:extLst>
          </p:cNvPr>
          <p:cNvSpPr txBox="1">
            <a:spLocks/>
          </p:cNvSpPr>
          <p:nvPr/>
        </p:nvSpPr>
        <p:spPr>
          <a:xfrm>
            <a:off x="5011508" y="2932808"/>
            <a:ext cx="4089260" cy="19989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sz="2400" dirty="0">
                <a:solidFill>
                  <a:srgbClr val="FF0000"/>
                </a:solidFill>
              </a:rPr>
              <a:t>Hallikulut</a:t>
            </a:r>
          </a:p>
          <a:p>
            <a:endParaRPr lang="fi-FI" sz="2400" dirty="0"/>
          </a:p>
          <a:p>
            <a:r>
              <a:rPr lang="fi-FI" sz="2400" dirty="0">
                <a:solidFill>
                  <a:srgbClr val="FFFF00"/>
                </a:solidFill>
              </a:rPr>
              <a:t>Kisakulut</a:t>
            </a:r>
          </a:p>
          <a:p>
            <a:endParaRPr lang="fi-FI" sz="2400" dirty="0"/>
          </a:p>
          <a:p>
            <a:r>
              <a:rPr lang="fi-FI" sz="2400" dirty="0">
                <a:solidFill>
                  <a:srgbClr val="00B050"/>
                </a:solidFill>
              </a:rPr>
              <a:t>50 000 € pelivaraa</a:t>
            </a:r>
          </a:p>
        </p:txBody>
      </p:sp>
    </p:spTree>
    <p:extLst>
      <p:ext uri="{BB962C8B-B14F-4D97-AF65-F5344CB8AC3E}">
        <p14:creationId xmlns:p14="http://schemas.microsoft.com/office/powerpoint/2010/main" val="290841901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Salibandyn MM-kotikisoja seurasi paikan päällä hieman yli 70 000 katsojaa:  &quot;Emme päässeet tavoitteisiin&quot;">
            <a:extLst>
              <a:ext uri="{FF2B5EF4-FFF2-40B4-BE49-F238E27FC236}">
                <a16:creationId xmlns:a16="http://schemas.microsoft.com/office/drawing/2014/main" id="{88DC0C12-E7F1-DB3A-C557-B81A13308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E604256-213F-0EF6-E4EE-B8531ADE5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888" y="432480"/>
            <a:ext cx="8131715" cy="449672"/>
          </a:xfrm>
        </p:spPr>
        <p:txBody>
          <a:bodyPr/>
          <a:lstStyle/>
          <a:p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Yleisö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Blender Heavy" panose="02000906030000010004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C1F9E39-0B93-A2B3-13EF-46A20720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DA2CBB9-9D36-E0FE-EACA-2C21ACB28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FF61E40-EB9B-2044-FE9D-816B1DF5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16</a:t>
            </a:fld>
            <a:endParaRPr lang="fi-FI" dirty="0"/>
          </a:p>
        </p:txBody>
      </p:sp>
      <p:sp>
        <p:nvSpPr>
          <p:cNvPr id="35" name="Otsikko 1">
            <a:extLst>
              <a:ext uri="{FF2B5EF4-FFF2-40B4-BE49-F238E27FC236}">
                <a16:creationId xmlns:a16="http://schemas.microsoft.com/office/drawing/2014/main" id="{EB65DBEE-0905-D1C9-75B7-10A387B7C120}"/>
              </a:ext>
            </a:extLst>
          </p:cNvPr>
          <p:cNvSpPr txBox="1">
            <a:spLocks/>
          </p:cNvSpPr>
          <p:nvPr/>
        </p:nvSpPr>
        <p:spPr>
          <a:xfrm>
            <a:off x="8102083" y="1021485"/>
            <a:ext cx="993490" cy="33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fi-FI" sz="12400" dirty="0">
              <a:latin typeface="Blender Heavy" panose="02000906030000010004" pitchFamily="2" charset="0"/>
            </a:endParaRPr>
          </a:p>
        </p:txBody>
      </p:sp>
      <p:sp>
        <p:nvSpPr>
          <p:cNvPr id="38" name="Otsikko 1">
            <a:extLst>
              <a:ext uri="{FF2B5EF4-FFF2-40B4-BE49-F238E27FC236}">
                <a16:creationId xmlns:a16="http://schemas.microsoft.com/office/drawing/2014/main" id="{281A9CE1-ED77-0380-814C-FAFA4DA29030}"/>
              </a:ext>
            </a:extLst>
          </p:cNvPr>
          <p:cNvSpPr txBox="1">
            <a:spLocks/>
          </p:cNvSpPr>
          <p:nvPr/>
        </p:nvSpPr>
        <p:spPr>
          <a:xfrm>
            <a:off x="520148" y="2225838"/>
            <a:ext cx="8114309" cy="449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“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Uusien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asiakkaiden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houkuttelu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/>
              <a:t>lupaamalla</a:t>
            </a:r>
            <a:r>
              <a:rPr lang="en-US" sz="2400" dirty="0"/>
              <a:t> </a:t>
            </a:r>
            <a:r>
              <a:rPr lang="en-US" sz="2400" dirty="0" err="1"/>
              <a:t>ylivertaista</a:t>
            </a:r>
            <a:r>
              <a:rPr lang="en-US" sz="2400" dirty="0"/>
              <a:t> </a:t>
            </a:r>
            <a:r>
              <a:rPr lang="en-US" sz="2400" dirty="0" err="1"/>
              <a:t>tuotetta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39" name="Otsikko 1">
            <a:extLst>
              <a:ext uri="{FF2B5EF4-FFF2-40B4-BE49-F238E27FC236}">
                <a16:creationId xmlns:a16="http://schemas.microsoft.com/office/drawing/2014/main" id="{D5995A54-3563-BA19-5C2C-8E50123202E4}"/>
              </a:ext>
            </a:extLst>
          </p:cNvPr>
          <p:cNvSpPr txBox="1">
            <a:spLocks/>
          </p:cNvSpPr>
          <p:nvPr/>
        </p:nvSpPr>
        <p:spPr>
          <a:xfrm>
            <a:off x="480058" y="1683479"/>
            <a:ext cx="8114309" cy="449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“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Vanhojen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asiakkaiden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pitäminen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tyytyväisinä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C78DF836-F121-B092-8C56-096E31E6B4BD}"/>
              </a:ext>
            </a:extLst>
          </p:cNvPr>
          <p:cNvGrpSpPr/>
          <p:nvPr/>
        </p:nvGrpSpPr>
        <p:grpSpPr>
          <a:xfrm>
            <a:off x="257878" y="3067681"/>
            <a:ext cx="8496050" cy="1781701"/>
            <a:chOff x="157447" y="3036146"/>
            <a:chExt cx="8496050" cy="1781701"/>
          </a:xfrm>
        </p:grpSpPr>
        <p:sp>
          <p:nvSpPr>
            <p:cNvPr id="8" name="Otsikko 1">
              <a:extLst>
                <a:ext uri="{FF2B5EF4-FFF2-40B4-BE49-F238E27FC236}">
                  <a16:creationId xmlns:a16="http://schemas.microsoft.com/office/drawing/2014/main" id="{39D235B1-2884-6741-8349-A587F780F088}"/>
                </a:ext>
              </a:extLst>
            </p:cNvPr>
            <p:cNvSpPr txBox="1">
              <a:spLocks/>
            </p:cNvSpPr>
            <p:nvPr/>
          </p:nvSpPr>
          <p:spPr>
            <a:xfrm>
              <a:off x="1357085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1994</a:t>
              </a:r>
            </a:p>
          </p:txBody>
        </p: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7E562E23-6178-2CB8-7A50-03D22360C15C}"/>
                </a:ext>
              </a:extLst>
            </p:cNvPr>
            <p:cNvCxnSpPr>
              <a:cxnSpLocks/>
            </p:cNvCxnSpPr>
            <p:nvPr/>
          </p:nvCxnSpPr>
          <p:spPr>
            <a:xfrm>
              <a:off x="289577" y="3704745"/>
              <a:ext cx="8212090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tsikko 1">
              <a:extLst>
                <a:ext uri="{FF2B5EF4-FFF2-40B4-BE49-F238E27FC236}">
                  <a16:creationId xmlns:a16="http://schemas.microsoft.com/office/drawing/2014/main" id="{8D2955F5-BAD5-F245-B4AD-0797E10F195A}"/>
                </a:ext>
              </a:extLst>
            </p:cNvPr>
            <p:cNvSpPr txBox="1">
              <a:spLocks/>
            </p:cNvSpPr>
            <p:nvPr/>
          </p:nvSpPr>
          <p:spPr>
            <a:xfrm>
              <a:off x="2580635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2000</a:t>
              </a:r>
            </a:p>
          </p:txBody>
        </p:sp>
        <p:sp>
          <p:nvSpPr>
            <p:cNvPr id="11" name="Otsikko 1">
              <a:extLst>
                <a:ext uri="{FF2B5EF4-FFF2-40B4-BE49-F238E27FC236}">
                  <a16:creationId xmlns:a16="http://schemas.microsoft.com/office/drawing/2014/main" id="{C00A42E4-419D-032A-BA40-3E6412567E50}"/>
                </a:ext>
              </a:extLst>
            </p:cNvPr>
            <p:cNvSpPr txBox="1">
              <a:spLocks/>
            </p:cNvSpPr>
            <p:nvPr/>
          </p:nvSpPr>
          <p:spPr>
            <a:xfrm>
              <a:off x="4380091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2007</a:t>
              </a:r>
            </a:p>
          </p:txBody>
        </p:sp>
        <p:sp>
          <p:nvSpPr>
            <p:cNvPr id="13" name="Otsikko 1">
              <a:extLst>
                <a:ext uri="{FF2B5EF4-FFF2-40B4-BE49-F238E27FC236}">
                  <a16:creationId xmlns:a16="http://schemas.microsoft.com/office/drawing/2014/main" id="{FC992161-B76C-1284-A1A0-A3159451BF47}"/>
                </a:ext>
              </a:extLst>
            </p:cNvPr>
            <p:cNvSpPr txBox="1">
              <a:spLocks/>
            </p:cNvSpPr>
            <p:nvPr/>
          </p:nvSpPr>
          <p:spPr>
            <a:xfrm>
              <a:off x="7978999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2022</a:t>
              </a:r>
            </a:p>
          </p:txBody>
        </p:sp>
        <p:sp>
          <p:nvSpPr>
            <p:cNvPr id="14" name="Otsikko 1">
              <a:extLst>
                <a:ext uri="{FF2B5EF4-FFF2-40B4-BE49-F238E27FC236}">
                  <a16:creationId xmlns:a16="http://schemas.microsoft.com/office/drawing/2014/main" id="{02B2B50E-29D4-9195-984C-7BED11F9E282}"/>
                </a:ext>
              </a:extLst>
            </p:cNvPr>
            <p:cNvSpPr txBox="1">
              <a:spLocks/>
            </p:cNvSpPr>
            <p:nvPr/>
          </p:nvSpPr>
          <p:spPr>
            <a:xfrm>
              <a:off x="6179547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2016</a:t>
              </a:r>
            </a:p>
          </p:txBody>
        </p:sp>
        <p:sp>
          <p:nvSpPr>
            <p:cNvPr id="15" name="Otsikko 1">
              <a:extLst>
                <a:ext uri="{FF2B5EF4-FFF2-40B4-BE49-F238E27FC236}">
                  <a16:creationId xmlns:a16="http://schemas.microsoft.com/office/drawing/2014/main" id="{F3761AA0-7526-E8A0-16D3-C00CD487C586}"/>
                </a:ext>
              </a:extLst>
            </p:cNvPr>
            <p:cNvSpPr txBox="1">
              <a:spLocks/>
            </p:cNvSpPr>
            <p:nvPr/>
          </p:nvSpPr>
          <p:spPr>
            <a:xfrm>
              <a:off x="7379185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2019</a:t>
              </a:r>
            </a:p>
          </p:txBody>
        </p:sp>
        <p:sp>
          <p:nvSpPr>
            <p:cNvPr id="25" name="Otsikko 1">
              <a:extLst>
                <a:ext uri="{FF2B5EF4-FFF2-40B4-BE49-F238E27FC236}">
                  <a16:creationId xmlns:a16="http://schemas.microsoft.com/office/drawing/2014/main" id="{AC21579C-9062-23F8-D682-0E21B998FF8A}"/>
                </a:ext>
              </a:extLst>
            </p:cNvPr>
            <p:cNvSpPr txBox="1">
              <a:spLocks/>
            </p:cNvSpPr>
            <p:nvPr/>
          </p:nvSpPr>
          <p:spPr>
            <a:xfrm>
              <a:off x="3780273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2004</a:t>
              </a:r>
            </a:p>
          </p:txBody>
        </p:sp>
        <p:sp>
          <p:nvSpPr>
            <p:cNvPr id="34" name="Otsikko 1">
              <a:extLst>
                <a:ext uri="{FF2B5EF4-FFF2-40B4-BE49-F238E27FC236}">
                  <a16:creationId xmlns:a16="http://schemas.microsoft.com/office/drawing/2014/main" id="{C4F2CA82-4644-906B-359B-771DD5D69574}"/>
                </a:ext>
              </a:extLst>
            </p:cNvPr>
            <p:cNvSpPr txBox="1">
              <a:spLocks/>
            </p:cNvSpPr>
            <p:nvPr/>
          </p:nvSpPr>
          <p:spPr>
            <a:xfrm>
              <a:off x="4979910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2010</a:t>
              </a:r>
            </a:p>
          </p:txBody>
        </p:sp>
        <p:sp>
          <p:nvSpPr>
            <p:cNvPr id="36" name="Otsikko 1">
              <a:extLst>
                <a:ext uri="{FF2B5EF4-FFF2-40B4-BE49-F238E27FC236}">
                  <a16:creationId xmlns:a16="http://schemas.microsoft.com/office/drawing/2014/main" id="{685163C6-FA2A-3855-1F3C-BBE5E95A304E}"/>
                </a:ext>
              </a:extLst>
            </p:cNvPr>
            <p:cNvSpPr txBox="1">
              <a:spLocks/>
            </p:cNvSpPr>
            <p:nvPr/>
          </p:nvSpPr>
          <p:spPr>
            <a:xfrm>
              <a:off x="5579728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2013</a:t>
              </a:r>
            </a:p>
          </p:txBody>
        </p:sp>
        <p:sp>
          <p:nvSpPr>
            <p:cNvPr id="37" name="Otsikko 1">
              <a:extLst>
                <a:ext uri="{FF2B5EF4-FFF2-40B4-BE49-F238E27FC236}">
                  <a16:creationId xmlns:a16="http://schemas.microsoft.com/office/drawing/2014/main" id="{68BB19D7-E194-C94C-2AE9-FC0621F562FD}"/>
                </a:ext>
              </a:extLst>
            </p:cNvPr>
            <p:cNvSpPr txBox="1">
              <a:spLocks/>
            </p:cNvSpPr>
            <p:nvPr/>
          </p:nvSpPr>
          <p:spPr>
            <a:xfrm>
              <a:off x="6779366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2017</a:t>
              </a:r>
            </a:p>
          </p:txBody>
        </p:sp>
        <p:sp>
          <p:nvSpPr>
            <p:cNvPr id="41" name="Otsikko 1">
              <a:extLst>
                <a:ext uri="{FF2B5EF4-FFF2-40B4-BE49-F238E27FC236}">
                  <a16:creationId xmlns:a16="http://schemas.microsoft.com/office/drawing/2014/main" id="{0CA8295B-AF69-0260-8D28-7524A504CD37}"/>
                </a:ext>
              </a:extLst>
            </p:cNvPr>
            <p:cNvSpPr txBox="1">
              <a:spLocks/>
            </p:cNvSpPr>
            <p:nvPr/>
          </p:nvSpPr>
          <p:spPr>
            <a:xfrm>
              <a:off x="157447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1990</a:t>
              </a:r>
            </a:p>
          </p:txBody>
        </p:sp>
        <p:sp>
          <p:nvSpPr>
            <p:cNvPr id="42" name="Otsikko 1">
              <a:extLst>
                <a:ext uri="{FF2B5EF4-FFF2-40B4-BE49-F238E27FC236}">
                  <a16:creationId xmlns:a16="http://schemas.microsoft.com/office/drawing/2014/main" id="{F6D950C0-9E90-BA47-88DD-5955EB94A625}"/>
                </a:ext>
              </a:extLst>
            </p:cNvPr>
            <p:cNvSpPr txBox="1">
              <a:spLocks/>
            </p:cNvSpPr>
            <p:nvPr/>
          </p:nvSpPr>
          <p:spPr>
            <a:xfrm>
              <a:off x="757266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1992</a:t>
              </a:r>
            </a:p>
          </p:txBody>
        </p:sp>
        <p:sp>
          <p:nvSpPr>
            <p:cNvPr id="43" name="Otsikko 1">
              <a:extLst>
                <a:ext uri="{FF2B5EF4-FFF2-40B4-BE49-F238E27FC236}">
                  <a16:creationId xmlns:a16="http://schemas.microsoft.com/office/drawing/2014/main" id="{1F7F2331-F53C-662E-1963-BC2E161BE197}"/>
                </a:ext>
              </a:extLst>
            </p:cNvPr>
            <p:cNvSpPr txBox="1">
              <a:spLocks/>
            </p:cNvSpPr>
            <p:nvPr/>
          </p:nvSpPr>
          <p:spPr>
            <a:xfrm>
              <a:off x="3180454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2002</a:t>
              </a:r>
            </a:p>
          </p:txBody>
        </p:sp>
        <p:pic>
          <p:nvPicPr>
            <p:cNvPr id="44" name="Picture 2" descr="Mestaruus maistuu ylivoimasta huolimatta - Maria Perkkola torjui Suomelle  jo kuudennen perättäisen MM-kullan">
              <a:extLst>
                <a:ext uri="{FF2B5EF4-FFF2-40B4-BE49-F238E27FC236}">
                  <a16:creationId xmlns:a16="http://schemas.microsoft.com/office/drawing/2014/main" id="{B1626D94-A1BD-8682-37AB-CF7110139B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21309" r="30901" b="10405"/>
            <a:stretch/>
          </p:blipFill>
          <p:spPr bwMode="auto">
            <a:xfrm>
              <a:off x="1442130" y="3036146"/>
              <a:ext cx="540157" cy="50087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estaruus maistuu ylivoimasta huolimatta - Maria Perkkola torjui Suomelle  jo kuudennen perättäisen MM-kullan">
              <a:extLst>
                <a:ext uri="{FF2B5EF4-FFF2-40B4-BE49-F238E27FC236}">
                  <a16:creationId xmlns:a16="http://schemas.microsoft.com/office/drawing/2014/main" id="{8BE0F515-A946-6E92-61A9-75FF4B216D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21309" r="30901" b="10405"/>
            <a:stretch/>
          </p:blipFill>
          <p:spPr bwMode="auto">
            <a:xfrm>
              <a:off x="2658626" y="3036146"/>
              <a:ext cx="540157" cy="50087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Mestaruus maistuu ylivoimasta huolimatta - Maria Perkkola torjui Suomelle  jo kuudennen perättäisen MM-kullan">
              <a:extLst>
                <a:ext uri="{FF2B5EF4-FFF2-40B4-BE49-F238E27FC236}">
                  <a16:creationId xmlns:a16="http://schemas.microsoft.com/office/drawing/2014/main" id="{4D27E79F-448B-4D19-E23D-8C55B6C815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21309" r="30901" b="10405"/>
            <a:stretch/>
          </p:blipFill>
          <p:spPr bwMode="auto">
            <a:xfrm>
              <a:off x="4436920" y="3036146"/>
              <a:ext cx="540157" cy="50087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Mestaruus maistuu ylivoimasta huolimatta - Maria Perkkola torjui Suomelle  jo kuudennen perättäisen MM-kullan">
              <a:extLst>
                <a:ext uri="{FF2B5EF4-FFF2-40B4-BE49-F238E27FC236}">
                  <a16:creationId xmlns:a16="http://schemas.microsoft.com/office/drawing/2014/main" id="{889E7957-D576-A224-2907-434057DAA4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21309" r="30901" b="10405"/>
            <a:stretch/>
          </p:blipFill>
          <p:spPr bwMode="auto">
            <a:xfrm>
              <a:off x="5029684" y="3036146"/>
              <a:ext cx="540157" cy="50087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estaruus maistuu ylivoimasta huolimatta - Maria Perkkola torjui Suomelle  jo kuudennen perättäisen MM-kullan">
              <a:extLst>
                <a:ext uri="{FF2B5EF4-FFF2-40B4-BE49-F238E27FC236}">
                  <a16:creationId xmlns:a16="http://schemas.microsoft.com/office/drawing/2014/main" id="{10E2451C-D528-C376-9346-AACC51EACD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21309" r="30901" b="10405"/>
            <a:stretch/>
          </p:blipFill>
          <p:spPr bwMode="auto">
            <a:xfrm>
              <a:off x="5622449" y="3036146"/>
              <a:ext cx="540157" cy="50087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Mestaruus maistuu ylivoimasta huolimatta - Maria Perkkola torjui Suomelle  jo kuudennen perättäisen MM-kullan">
              <a:extLst>
                <a:ext uri="{FF2B5EF4-FFF2-40B4-BE49-F238E27FC236}">
                  <a16:creationId xmlns:a16="http://schemas.microsoft.com/office/drawing/2014/main" id="{C6DBCE7E-C994-6464-B162-5412299FB5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21309" r="30901" b="10405"/>
            <a:stretch/>
          </p:blipFill>
          <p:spPr bwMode="auto">
            <a:xfrm>
              <a:off x="6215213" y="3036146"/>
              <a:ext cx="540157" cy="50087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Mestaruus maistuu ylivoimasta huolimatta - Maria Perkkola torjui Suomelle  jo kuudennen perättäisen MM-kullan">
              <a:extLst>
                <a:ext uri="{FF2B5EF4-FFF2-40B4-BE49-F238E27FC236}">
                  <a16:creationId xmlns:a16="http://schemas.microsoft.com/office/drawing/2014/main" id="{4DB4EDDD-B6A6-2E60-2491-4AD92BDB5C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21309" r="30901" b="10405"/>
            <a:stretch/>
          </p:blipFill>
          <p:spPr bwMode="auto">
            <a:xfrm>
              <a:off x="6807977" y="3036146"/>
              <a:ext cx="540157" cy="50087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estaruus maistuu ylivoimasta huolimatta - Maria Perkkola torjui Suomelle  jo kuudennen perättäisen MM-kullan">
              <a:extLst>
                <a:ext uri="{FF2B5EF4-FFF2-40B4-BE49-F238E27FC236}">
                  <a16:creationId xmlns:a16="http://schemas.microsoft.com/office/drawing/2014/main" id="{33D174E6-A522-C3DB-4E7C-E14DFFA36B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21309" r="30901" b="10405"/>
            <a:stretch/>
          </p:blipFill>
          <p:spPr bwMode="auto">
            <a:xfrm>
              <a:off x="7400739" y="3036146"/>
              <a:ext cx="540157" cy="50087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Mestaruus maistuu ylivoimasta huolimatta - Maria Perkkola torjui Suomelle  jo kuudennen perättäisen MM-kullan">
              <a:extLst>
                <a:ext uri="{FF2B5EF4-FFF2-40B4-BE49-F238E27FC236}">
                  <a16:creationId xmlns:a16="http://schemas.microsoft.com/office/drawing/2014/main" id="{0CD36BED-A17D-4539-E5EA-A20BC638C7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21309" r="30901" b="10405"/>
            <a:stretch/>
          </p:blipFill>
          <p:spPr bwMode="auto">
            <a:xfrm>
              <a:off x="3844155" y="3036146"/>
              <a:ext cx="540157" cy="50087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Suomen lippuvektorigrafiikka. Suorakulmion Suomen lipun kuvitus. Suomen maalippu on vapauden, isänmaallisuuden ja itsenäisyyden symboli. vektoritaidekuvitus">
              <a:extLst>
                <a:ext uri="{FF2B5EF4-FFF2-40B4-BE49-F238E27FC236}">
                  <a16:creationId xmlns:a16="http://schemas.microsoft.com/office/drawing/2014/main" id="{547D69A5-0888-EDB5-4659-4A8E6FA1A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387" y="4190089"/>
              <a:ext cx="396078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Kanadan lippu vektoritaidekuvitus">
              <a:extLst>
                <a:ext uri="{FF2B5EF4-FFF2-40B4-BE49-F238E27FC236}">
                  <a16:creationId xmlns:a16="http://schemas.microsoft.com/office/drawing/2014/main" id="{49445DFB-FF6E-8349-BCD0-48F4C4E5AB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277" y="4190089"/>
              <a:ext cx="370839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6" descr="Illustration of sweden flag">
              <a:extLst>
                <a:ext uri="{FF2B5EF4-FFF2-40B4-BE49-F238E27FC236}">
                  <a16:creationId xmlns:a16="http://schemas.microsoft.com/office/drawing/2014/main" id="{82DC5148-78F1-202F-0D96-95586D6C2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856" y="4190089"/>
              <a:ext cx="468981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8" descr="Us Flag Icon Images | Free Vectors, Stock Photos &amp; PSD">
              <a:extLst>
                <a:ext uri="{FF2B5EF4-FFF2-40B4-BE49-F238E27FC236}">
                  <a16:creationId xmlns:a16="http://schemas.microsoft.com/office/drawing/2014/main" id="{2B08C9FB-51AB-88B1-8CBA-A1A340EC59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406" y="4190089"/>
              <a:ext cx="468981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Suomen lippuvektorigrafiikka. Suorakulmion Suomen lipun kuvitus. Suomen maalippu on vapauden, isänmaallisuuden ja itsenäisyyden symboli. vektoritaidekuvitus">
              <a:extLst>
                <a:ext uri="{FF2B5EF4-FFF2-40B4-BE49-F238E27FC236}">
                  <a16:creationId xmlns:a16="http://schemas.microsoft.com/office/drawing/2014/main" id="{EC6643CF-2F1E-7189-2444-CF4E527FA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727" y="4190089"/>
              <a:ext cx="396078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6" descr="Kanadan lippu vektoritaidekuvitus">
              <a:extLst>
                <a:ext uri="{FF2B5EF4-FFF2-40B4-BE49-F238E27FC236}">
                  <a16:creationId xmlns:a16="http://schemas.microsoft.com/office/drawing/2014/main" id="{53611FE2-DE05-ABF0-97B6-76BE10193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299" y="4190089"/>
              <a:ext cx="370839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6" descr="Kanadan lippu vektoritaidekuvitus">
              <a:extLst>
                <a:ext uri="{FF2B5EF4-FFF2-40B4-BE49-F238E27FC236}">
                  <a16:creationId xmlns:a16="http://schemas.microsoft.com/office/drawing/2014/main" id="{0C6FDEEA-62F7-F930-0319-DBA7154BE2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1222" y="4190089"/>
              <a:ext cx="370839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Suomen lippuvektorigrafiikka. Suorakulmion Suomen lipun kuvitus. Suomen maalippu on vapauden, isänmaallisuuden ja itsenäisyyden symboli. vektoritaidekuvitus">
              <a:extLst>
                <a:ext uri="{FF2B5EF4-FFF2-40B4-BE49-F238E27FC236}">
                  <a16:creationId xmlns:a16="http://schemas.microsoft.com/office/drawing/2014/main" id="{02F596D6-2D17-CCD0-3294-8862B2C90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1110" y="4190089"/>
              <a:ext cx="396078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" descr="Kanadan lippu vektoritaidekuvitus">
              <a:extLst>
                <a:ext uri="{FF2B5EF4-FFF2-40B4-BE49-F238E27FC236}">
                  <a16:creationId xmlns:a16="http://schemas.microsoft.com/office/drawing/2014/main" id="{7313D249-48BF-4082-4FCA-1C24A0962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071" y="4190089"/>
              <a:ext cx="370839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 descr="Suomen lippuvektorigrafiikka. Suorakulmion Suomen lipun kuvitus. Suomen maalippu on vapauden, isänmaallisuuden ja itsenäisyyden symboli. vektoritaidekuvitus">
              <a:extLst>
                <a:ext uri="{FF2B5EF4-FFF2-40B4-BE49-F238E27FC236}">
                  <a16:creationId xmlns:a16="http://schemas.microsoft.com/office/drawing/2014/main" id="{94FDD781-BA09-F546-FF69-B11E255FF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405" y="4190089"/>
              <a:ext cx="396078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" descr="Kanadan lippu vektoritaidekuvitus">
              <a:extLst>
                <a:ext uri="{FF2B5EF4-FFF2-40B4-BE49-F238E27FC236}">
                  <a16:creationId xmlns:a16="http://schemas.microsoft.com/office/drawing/2014/main" id="{21881B5B-A59A-AECB-7903-0165F7708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367" y="4190089"/>
              <a:ext cx="370839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" name="Picture 4" descr="Suomen lippuvektorigrafiikka. Suorakulmion Suomen lipun kuvitus. Suomen maalippu on vapauden, isänmaallisuuden ja itsenäisyyden symboli. vektoritaidekuvitus">
              <a:extLst>
                <a:ext uri="{FF2B5EF4-FFF2-40B4-BE49-F238E27FC236}">
                  <a16:creationId xmlns:a16="http://schemas.microsoft.com/office/drawing/2014/main" id="{03980BC8-8D0F-BA9E-C1CF-7FFCFFDEB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589" y="4190089"/>
              <a:ext cx="396078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7" name="Picture 6" descr="Kanadan lippu vektoritaidekuvitus">
              <a:extLst>
                <a:ext uri="{FF2B5EF4-FFF2-40B4-BE49-F238E27FC236}">
                  <a16:creationId xmlns:a16="http://schemas.microsoft.com/office/drawing/2014/main" id="{FAE28B12-B2F4-D941-4914-10272C695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2643" y="4190089"/>
              <a:ext cx="370839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9" name="Otsikko 1">
              <a:extLst>
                <a:ext uri="{FF2B5EF4-FFF2-40B4-BE49-F238E27FC236}">
                  <a16:creationId xmlns:a16="http://schemas.microsoft.com/office/drawing/2014/main" id="{DABB121C-7632-FCF3-FFAB-7DE169C89686}"/>
                </a:ext>
              </a:extLst>
            </p:cNvPr>
            <p:cNvSpPr txBox="1">
              <a:spLocks/>
            </p:cNvSpPr>
            <p:nvPr/>
          </p:nvSpPr>
          <p:spPr>
            <a:xfrm>
              <a:off x="792099" y="4508501"/>
              <a:ext cx="564986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Helsinki</a:t>
              </a:r>
            </a:p>
          </p:txBody>
        </p:sp>
        <p:sp>
          <p:nvSpPr>
            <p:cNvPr id="4100" name="Otsikko 1">
              <a:extLst>
                <a:ext uri="{FF2B5EF4-FFF2-40B4-BE49-F238E27FC236}">
                  <a16:creationId xmlns:a16="http://schemas.microsoft.com/office/drawing/2014/main" id="{BFE68462-E012-630E-9551-618A4B745484}"/>
                </a:ext>
              </a:extLst>
            </p:cNvPr>
            <p:cNvSpPr txBox="1">
              <a:spLocks/>
            </p:cNvSpPr>
            <p:nvPr/>
          </p:nvSpPr>
          <p:spPr>
            <a:xfrm>
              <a:off x="2615642" y="4508501"/>
              <a:ext cx="564986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Helsinki</a:t>
              </a:r>
            </a:p>
          </p:txBody>
        </p:sp>
        <p:sp>
          <p:nvSpPr>
            <p:cNvPr id="4101" name="Otsikko 1">
              <a:extLst>
                <a:ext uri="{FF2B5EF4-FFF2-40B4-BE49-F238E27FC236}">
                  <a16:creationId xmlns:a16="http://schemas.microsoft.com/office/drawing/2014/main" id="{2A0C6A5A-B604-FFFA-EFDF-E04A4D348A5A}"/>
                </a:ext>
              </a:extLst>
            </p:cNvPr>
            <p:cNvSpPr txBox="1">
              <a:spLocks/>
            </p:cNvSpPr>
            <p:nvPr/>
          </p:nvSpPr>
          <p:spPr>
            <a:xfrm>
              <a:off x="6224352" y="4508501"/>
              <a:ext cx="564986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Helsinki</a:t>
              </a:r>
            </a:p>
          </p:txBody>
        </p:sp>
        <p:sp>
          <p:nvSpPr>
            <p:cNvPr id="4102" name="Otsikko 1">
              <a:extLst>
                <a:ext uri="{FF2B5EF4-FFF2-40B4-BE49-F238E27FC236}">
                  <a16:creationId xmlns:a16="http://schemas.microsoft.com/office/drawing/2014/main" id="{2CDA3104-94A9-EE70-1C11-FE1FEE240FB2}"/>
                </a:ext>
              </a:extLst>
            </p:cNvPr>
            <p:cNvSpPr txBox="1">
              <a:spLocks/>
            </p:cNvSpPr>
            <p:nvPr/>
          </p:nvSpPr>
          <p:spPr>
            <a:xfrm>
              <a:off x="5046655" y="4508501"/>
              <a:ext cx="564986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Tampere</a:t>
              </a:r>
            </a:p>
          </p:txBody>
        </p:sp>
        <p:sp>
          <p:nvSpPr>
            <p:cNvPr id="4103" name="Otsikko 1">
              <a:extLst>
                <a:ext uri="{FF2B5EF4-FFF2-40B4-BE49-F238E27FC236}">
                  <a16:creationId xmlns:a16="http://schemas.microsoft.com/office/drawing/2014/main" id="{566B0267-83F2-B5CF-1138-4FA1DE408182}"/>
                </a:ext>
              </a:extLst>
            </p:cNvPr>
            <p:cNvSpPr txBox="1">
              <a:spLocks/>
            </p:cNvSpPr>
            <p:nvPr/>
          </p:nvSpPr>
          <p:spPr>
            <a:xfrm>
              <a:off x="8031912" y="4661828"/>
              <a:ext cx="564986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Espoo</a:t>
              </a:r>
            </a:p>
          </p:txBody>
        </p:sp>
        <p:sp>
          <p:nvSpPr>
            <p:cNvPr id="4104" name="Otsikko 1">
              <a:extLst>
                <a:ext uri="{FF2B5EF4-FFF2-40B4-BE49-F238E27FC236}">
                  <a16:creationId xmlns:a16="http://schemas.microsoft.com/office/drawing/2014/main" id="{FCBBDCA9-2BA5-C46A-D385-CECA4BA29571}"/>
                </a:ext>
              </a:extLst>
            </p:cNvPr>
            <p:cNvSpPr txBox="1">
              <a:spLocks/>
            </p:cNvSpPr>
            <p:nvPr/>
          </p:nvSpPr>
          <p:spPr>
            <a:xfrm>
              <a:off x="157447" y="4661828"/>
              <a:ext cx="740940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 err="1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Gloucester</a:t>
              </a:r>
              <a:endParaRPr lang="fi-FI" sz="1000" b="0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105" name="Otsikko 1">
              <a:extLst>
                <a:ext uri="{FF2B5EF4-FFF2-40B4-BE49-F238E27FC236}">
                  <a16:creationId xmlns:a16="http://schemas.microsoft.com/office/drawing/2014/main" id="{8F01897F-742A-3099-14A3-B81EF30D9321}"/>
                </a:ext>
              </a:extLst>
            </p:cNvPr>
            <p:cNvSpPr txBox="1">
              <a:spLocks/>
            </p:cNvSpPr>
            <p:nvPr/>
          </p:nvSpPr>
          <p:spPr>
            <a:xfrm>
              <a:off x="1332187" y="4661828"/>
              <a:ext cx="681207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Saint Paul</a:t>
              </a:r>
            </a:p>
          </p:txBody>
        </p:sp>
        <p:sp>
          <p:nvSpPr>
            <p:cNvPr id="4106" name="Otsikko 1">
              <a:extLst>
                <a:ext uri="{FF2B5EF4-FFF2-40B4-BE49-F238E27FC236}">
                  <a16:creationId xmlns:a16="http://schemas.microsoft.com/office/drawing/2014/main" id="{43AB6078-45FE-2C0A-A6E0-08BE4A961A48}"/>
                </a:ext>
              </a:extLst>
            </p:cNvPr>
            <p:cNvSpPr txBox="1">
              <a:spLocks/>
            </p:cNvSpPr>
            <p:nvPr/>
          </p:nvSpPr>
          <p:spPr>
            <a:xfrm>
              <a:off x="3173760" y="4661828"/>
              <a:ext cx="681207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Edmonton</a:t>
              </a:r>
            </a:p>
          </p:txBody>
        </p:sp>
        <p:sp>
          <p:nvSpPr>
            <p:cNvPr id="4107" name="Otsikko 1">
              <a:extLst>
                <a:ext uri="{FF2B5EF4-FFF2-40B4-BE49-F238E27FC236}">
                  <a16:creationId xmlns:a16="http://schemas.microsoft.com/office/drawing/2014/main" id="{03823AEE-C4D8-8F75-553B-862CF71B2E5C}"/>
                </a:ext>
              </a:extLst>
            </p:cNvPr>
            <p:cNvSpPr txBox="1">
              <a:spLocks/>
            </p:cNvSpPr>
            <p:nvPr/>
          </p:nvSpPr>
          <p:spPr>
            <a:xfrm>
              <a:off x="3801081" y="4508501"/>
              <a:ext cx="681207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Tukholma</a:t>
              </a:r>
            </a:p>
          </p:txBody>
        </p:sp>
        <p:sp>
          <p:nvSpPr>
            <p:cNvPr id="4108" name="Otsikko 1">
              <a:extLst>
                <a:ext uri="{FF2B5EF4-FFF2-40B4-BE49-F238E27FC236}">
                  <a16:creationId xmlns:a16="http://schemas.microsoft.com/office/drawing/2014/main" id="{1D289D37-6CFA-5043-5AE0-D02A7ECD1320}"/>
                </a:ext>
              </a:extLst>
            </p:cNvPr>
            <p:cNvSpPr txBox="1">
              <a:spLocks/>
            </p:cNvSpPr>
            <p:nvPr/>
          </p:nvSpPr>
          <p:spPr>
            <a:xfrm>
              <a:off x="4417801" y="4661828"/>
              <a:ext cx="681207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Ottawa</a:t>
              </a:r>
            </a:p>
          </p:txBody>
        </p:sp>
        <p:sp>
          <p:nvSpPr>
            <p:cNvPr id="4109" name="Otsikko 1">
              <a:extLst>
                <a:ext uri="{FF2B5EF4-FFF2-40B4-BE49-F238E27FC236}">
                  <a16:creationId xmlns:a16="http://schemas.microsoft.com/office/drawing/2014/main" id="{29065F06-0FD5-478C-4C48-A07ED00C0176}"/>
                </a:ext>
              </a:extLst>
            </p:cNvPr>
            <p:cNvSpPr txBox="1">
              <a:spLocks/>
            </p:cNvSpPr>
            <p:nvPr/>
          </p:nvSpPr>
          <p:spPr>
            <a:xfrm>
              <a:off x="5591395" y="4661828"/>
              <a:ext cx="681207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North Bay</a:t>
              </a:r>
            </a:p>
          </p:txBody>
        </p:sp>
        <p:sp>
          <p:nvSpPr>
            <p:cNvPr id="4110" name="Otsikko 1">
              <a:extLst>
                <a:ext uri="{FF2B5EF4-FFF2-40B4-BE49-F238E27FC236}">
                  <a16:creationId xmlns:a16="http://schemas.microsoft.com/office/drawing/2014/main" id="{B7F1E79F-E932-FB3A-9198-6C9942A9D2C2}"/>
                </a:ext>
              </a:extLst>
            </p:cNvPr>
            <p:cNvSpPr txBox="1">
              <a:spLocks/>
            </p:cNvSpPr>
            <p:nvPr/>
          </p:nvSpPr>
          <p:spPr>
            <a:xfrm>
              <a:off x="6792334" y="4661828"/>
              <a:ext cx="681207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Toronto</a:t>
              </a:r>
            </a:p>
          </p:txBody>
        </p:sp>
        <p:sp>
          <p:nvSpPr>
            <p:cNvPr id="4111" name="Otsikko 1">
              <a:extLst>
                <a:ext uri="{FF2B5EF4-FFF2-40B4-BE49-F238E27FC236}">
                  <a16:creationId xmlns:a16="http://schemas.microsoft.com/office/drawing/2014/main" id="{906A5716-CD6C-5FAF-8B0D-0E8CF841F676}"/>
                </a:ext>
              </a:extLst>
            </p:cNvPr>
            <p:cNvSpPr txBox="1">
              <a:spLocks/>
            </p:cNvSpPr>
            <p:nvPr/>
          </p:nvSpPr>
          <p:spPr>
            <a:xfrm>
              <a:off x="7385375" y="4508501"/>
              <a:ext cx="681207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Vancouver</a:t>
              </a:r>
            </a:p>
          </p:txBody>
        </p:sp>
        <p:sp>
          <p:nvSpPr>
            <p:cNvPr id="4112" name="Otsikko 1">
              <a:extLst>
                <a:ext uri="{FF2B5EF4-FFF2-40B4-BE49-F238E27FC236}">
                  <a16:creationId xmlns:a16="http://schemas.microsoft.com/office/drawing/2014/main" id="{D8B49C7E-12F6-41CF-EA23-579A3C903949}"/>
                </a:ext>
              </a:extLst>
            </p:cNvPr>
            <p:cNvSpPr txBox="1">
              <a:spLocks/>
            </p:cNvSpPr>
            <p:nvPr/>
          </p:nvSpPr>
          <p:spPr>
            <a:xfrm>
              <a:off x="1988813" y="3799802"/>
              <a:ext cx="674498" cy="15601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600" i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1996</a:t>
              </a:r>
            </a:p>
          </p:txBody>
        </p:sp>
        <p:pic>
          <p:nvPicPr>
            <p:cNvPr id="4113" name="Picture 16" descr="Illustration of sweden flag">
              <a:extLst>
                <a:ext uri="{FF2B5EF4-FFF2-40B4-BE49-F238E27FC236}">
                  <a16:creationId xmlns:a16="http://schemas.microsoft.com/office/drawing/2014/main" id="{72F8D58A-D4F4-1F7E-2A04-B4EA63E9D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396" y="4190089"/>
              <a:ext cx="468981" cy="24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4" name="Otsikko 1">
              <a:extLst>
                <a:ext uri="{FF2B5EF4-FFF2-40B4-BE49-F238E27FC236}">
                  <a16:creationId xmlns:a16="http://schemas.microsoft.com/office/drawing/2014/main" id="{D14BDE88-5631-D38B-375A-2C96385E5536}"/>
                </a:ext>
              </a:extLst>
            </p:cNvPr>
            <p:cNvSpPr txBox="1">
              <a:spLocks/>
            </p:cNvSpPr>
            <p:nvPr/>
          </p:nvSpPr>
          <p:spPr>
            <a:xfrm>
              <a:off x="2009621" y="4508501"/>
              <a:ext cx="681207" cy="15601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200" b="1" i="0" kern="1200" spc="2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4572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l" defTabSz="6858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i-FI" sz="1000" b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Tukholma</a:t>
              </a:r>
            </a:p>
          </p:txBody>
        </p:sp>
      </p:grpSp>
      <p:sp>
        <p:nvSpPr>
          <p:cNvPr id="4115" name="Otsikko 1">
            <a:extLst>
              <a:ext uri="{FF2B5EF4-FFF2-40B4-BE49-F238E27FC236}">
                <a16:creationId xmlns:a16="http://schemas.microsoft.com/office/drawing/2014/main" id="{4F7541F6-3E30-AE8A-254C-34B0A295D3DC}"/>
              </a:ext>
            </a:extLst>
          </p:cNvPr>
          <p:cNvSpPr txBox="1">
            <a:spLocks/>
          </p:cNvSpPr>
          <p:nvPr/>
        </p:nvSpPr>
        <p:spPr>
          <a:xfrm>
            <a:off x="257879" y="1082031"/>
            <a:ext cx="3471058" cy="449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Markkinoinnin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tarkoitus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4400987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nns reign again on ringette stage | Burnaby Now">
            <a:extLst>
              <a:ext uri="{FF2B5EF4-FFF2-40B4-BE49-F238E27FC236}">
                <a16:creationId xmlns:a16="http://schemas.microsoft.com/office/drawing/2014/main" id="{B429DD73-8AD3-CF42-C5C7-DCAD0BCCC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35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86" r="184" b="377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tsikko 1">
            <a:extLst>
              <a:ext uri="{FF2B5EF4-FFF2-40B4-BE49-F238E27FC236}">
                <a16:creationId xmlns:a16="http://schemas.microsoft.com/office/drawing/2014/main" id="{1F4E29ED-1975-6BC6-0CAC-F86CC46E0C20}"/>
              </a:ext>
            </a:extLst>
          </p:cNvPr>
          <p:cNvSpPr txBox="1">
            <a:spLocks/>
          </p:cNvSpPr>
          <p:nvPr/>
        </p:nvSpPr>
        <p:spPr>
          <a:xfrm>
            <a:off x="388375" y="1954853"/>
            <a:ext cx="8060918" cy="33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Maajoukkueet asettavat omat tavoitteensa</a:t>
            </a:r>
          </a:p>
          <a:p>
            <a:pPr algn="ctr"/>
            <a:endParaRPr lang="fi-FI" sz="2400" dirty="0"/>
          </a:p>
          <a:p>
            <a:pPr algn="ctr"/>
            <a:r>
              <a:rPr lang="fi-FI" sz="2400" dirty="0"/>
              <a:t>WRC2022-projekti luo laadukkaat puitteet</a:t>
            </a:r>
          </a:p>
          <a:p>
            <a:pPr algn="ctr"/>
            <a:endParaRPr lang="fi-FI" sz="2400" dirty="0"/>
          </a:p>
          <a:p>
            <a:pPr algn="ctr"/>
            <a:r>
              <a:rPr lang="fi-FI" sz="2400" dirty="0"/>
              <a:t>Ringetteväki huutaa äänensä käheiksi 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C1F9E39-0B93-A2B3-13EF-46A20720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DA2CBB9-9D36-E0FE-EACA-2C21ACB28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FF61E40-EB9B-2044-FE9D-816B1DF5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17</a:t>
            </a:fld>
            <a:endParaRPr lang="fi-FI" dirty="0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36D611ED-0AAE-C2A4-4236-3D4FBB7BE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956" y="450103"/>
            <a:ext cx="2945933" cy="578597"/>
          </a:xfrm>
        </p:spPr>
        <p:txBody>
          <a:bodyPr/>
          <a:lstStyle/>
          <a:p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Pelit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Blender Heavy" panose="0200090603000001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179032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elmarit pisti pallon Espanjan verkkoon 50 sekunnissa – EM-avauksen pisteet  jäivät kuitenkin haaveeksi | Urheilu | Savon Sanomat">
            <a:extLst>
              <a:ext uri="{FF2B5EF4-FFF2-40B4-BE49-F238E27FC236}">
                <a16:creationId xmlns:a16="http://schemas.microsoft.com/office/drawing/2014/main" id="{DD1CBF8A-F594-0CDE-10FD-04903AFCE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0" y="0"/>
            <a:ext cx="9144000" cy="513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C1F9E39-0B93-A2B3-13EF-46A20720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DA2CBB9-9D36-E0FE-EACA-2C21ACB28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FF61E40-EB9B-2044-FE9D-816B1DF5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18</a:t>
            </a:fld>
            <a:endParaRPr lang="fi-FI" dirty="0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36D611ED-0AAE-C2A4-4236-3D4FBB7BE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956" y="450103"/>
            <a:ext cx="2945933" cy="578597"/>
          </a:xfrm>
        </p:spPr>
        <p:txBody>
          <a:bodyPr/>
          <a:lstStyle/>
          <a:p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Arvostus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Blender Heavy" panose="02000906030000010004" pitchFamily="2" charset="0"/>
            </a:endParaRPr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3943012F-8B5D-2595-3DBD-DDB95209A4D2}"/>
              </a:ext>
            </a:extLst>
          </p:cNvPr>
          <p:cNvSpPr txBox="1">
            <a:spLocks/>
          </p:cNvSpPr>
          <p:nvPr/>
        </p:nvSpPr>
        <p:spPr>
          <a:xfrm>
            <a:off x="165297" y="1478803"/>
            <a:ext cx="8598693" cy="449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Suomessa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on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reilut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30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tuhatta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nais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 ja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tyttöjalkapalloilijaa</a:t>
            </a: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Otsikko 1">
            <a:extLst>
              <a:ext uri="{FF2B5EF4-FFF2-40B4-BE49-F238E27FC236}">
                <a16:creationId xmlns:a16="http://schemas.microsoft.com/office/drawing/2014/main" id="{14ACFE06-6B24-888A-948B-BA803FF9F10B}"/>
              </a:ext>
            </a:extLst>
          </p:cNvPr>
          <p:cNvSpPr txBox="1">
            <a:spLocks/>
          </p:cNvSpPr>
          <p:nvPr/>
        </p:nvSpPr>
        <p:spPr>
          <a:xfrm>
            <a:off x="157378" y="2183404"/>
            <a:ext cx="8873806" cy="449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Pidetäänkö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tällaisen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määrän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parhaita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huippu-urheilijoina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Pidetäänkö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heidät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voittaneita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huippu-urheilijoina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Kanadassa</a:t>
            </a:r>
            <a:r>
              <a:rPr lang="en-US" sz="2400" dirty="0"/>
              <a:t> on </a:t>
            </a:r>
            <a:r>
              <a:rPr lang="en-US" sz="2400" dirty="0" err="1"/>
              <a:t>reilut</a:t>
            </a:r>
            <a:r>
              <a:rPr lang="en-US" sz="2400" dirty="0"/>
              <a:t> 30 </a:t>
            </a:r>
            <a:r>
              <a:rPr lang="en-US" sz="2400" dirty="0" err="1"/>
              <a:t>tuhatta</a:t>
            </a:r>
            <a:r>
              <a:rPr lang="en-US" sz="2400" dirty="0"/>
              <a:t> </a:t>
            </a:r>
            <a:r>
              <a:rPr lang="en-US" sz="2400" dirty="0" err="1"/>
              <a:t>ringeten</a:t>
            </a:r>
            <a:r>
              <a:rPr lang="en-US" sz="2400" dirty="0"/>
              <a:t> </a:t>
            </a:r>
            <a:r>
              <a:rPr lang="en-US" sz="2400" dirty="0" err="1"/>
              <a:t>pelaajaa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Pidetäänkö</a:t>
            </a:r>
            <a:r>
              <a:rPr lang="en-US" sz="2400" dirty="0"/>
              <a:t> </a:t>
            </a:r>
            <a:r>
              <a:rPr lang="en-US" sz="2400" dirty="0" err="1"/>
              <a:t>heidät</a:t>
            </a:r>
            <a:r>
              <a:rPr lang="en-US" sz="2400" dirty="0"/>
              <a:t> </a:t>
            </a:r>
            <a:r>
              <a:rPr lang="en-US" sz="2400" dirty="0" err="1"/>
              <a:t>voittaneita</a:t>
            </a:r>
            <a:r>
              <a:rPr lang="en-US" sz="2400" dirty="0"/>
              <a:t> </a:t>
            </a:r>
            <a:r>
              <a:rPr lang="en-US" sz="2400" dirty="0" err="1"/>
              <a:t>huippu-urheilijoina</a:t>
            </a:r>
            <a:r>
              <a:rPr lang="en-US" sz="24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Otsikko 1">
            <a:extLst>
              <a:ext uri="{FF2B5EF4-FFF2-40B4-BE49-F238E27FC236}">
                <a16:creationId xmlns:a16="http://schemas.microsoft.com/office/drawing/2014/main" id="{82F081C9-C9B7-8CE7-01F0-929EDD5ACDBF}"/>
              </a:ext>
            </a:extLst>
          </p:cNvPr>
          <p:cNvSpPr txBox="1">
            <a:spLocks/>
          </p:cNvSpPr>
          <p:nvPr/>
        </p:nvSpPr>
        <p:spPr>
          <a:xfrm>
            <a:off x="161336" y="3606467"/>
            <a:ext cx="8873806" cy="449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977055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uolivapaa piirto 8">
            <a:extLst>
              <a:ext uri="{FF2B5EF4-FFF2-40B4-BE49-F238E27FC236}">
                <a16:creationId xmlns:a16="http://schemas.microsoft.com/office/drawing/2014/main" id="{C834AE85-1152-E24E-E69D-0FE74CBB5119}"/>
              </a:ext>
            </a:extLst>
          </p:cNvPr>
          <p:cNvSpPr/>
          <p:nvPr/>
        </p:nvSpPr>
        <p:spPr>
          <a:xfrm>
            <a:off x="233464" y="1569396"/>
            <a:ext cx="8093413" cy="2905327"/>
          </a:xfrm>
          <a:custGeom>
            <a:avLst/>
            <a:gdLst>
              <a:gd name="connsiteX0" fmla="*/ 103762 w 8093413"/>
              <a:gd name="connsiteY0" fmla="*/ 0 h 2905327"/>
              <a:gd name="connsiteX1" fmla="*/ 8093413 w 8093413"/>
              <a:gd name="connsiteY1" fmla="*/ 0 h 2905327"/>
              <a:gd name="connsiteX2" fmla="*/ 8093413 w 8093413"/>
              <a:gd name="connsiteY2" fmla="*/ 1070042 h 2905327"/>
              <a:gd name="connsiteX3" fmla="*/ 1939047 w 8093413"/>
              <a:gd name="connsiteY3" fmla="*/ 2905327 h 2905327"/>
              <a:gd name="connsiteX4" fmla="*/ 0 w 8093413"/>
              <a:gd name="connsiteY4" fmla="*/ 2898842 h 2905327"/>
              <a:gd name="connsiteX0" fmla="*/ 103762 w 8093413"/>
              <a:gd name="connsiteY0" fmla="*/ 0 h 2905327"/>
              <a:gd name="connsiteX1" fmla="*/ 8093413 w 8093413"/>
              <a:gd name="connsiteY1" fmla="*/ 0 h 2905327"/>
              <a:gd name="connsiteX2" fmla="*/ 8093413 w 8093413"/>
              <a:gd name="connsiteY2" fmla="*/ 693906 h 2905327"/>
              <a:gd name="connsiteX3" fmla="*/ 1939047 w 8093413"/>
              <a:gd name="connsiteY3" fmla="*/ 2905327 h 2905327"/>
              <a:gd name="connsiteX4" fmla="*/ 0 w 8093413"/>
              <a:gd name="connsiteY4" fmla="*/ 2898842 h 2905327"/>
              <a:gd name="connsiteX0" fmla="*/ 0 w 8093413"/>
              <a:gd name="connsiteY0" fmla="*/ 12970 h 2905327"/>
              <a:gd name="connsiteX1" fmla="*/ 8093413 w 8093413"/>
              <a:gd name="connsiteY1" fmla="*/ 0 h 2905327"/>
              <a:gd name="connsiteX2" fmla="*/ 8093413 w 8093413"/>
              <a:gd name="connsiteY2" fmla="*/ 693906 h 2905327"/>
              <a:gd name="connsiteX3" fmla="*/ 1939047 w 8093413"/>
              <a:gd name="connsiteY3" fmla="*/ 2905327 h 2905327"/>
              <a:gd name="connsiteX4" fmla="*/ 0 w 8093413"/>
              <a:gd name="connsiteY4" fmla="*/ 2898842 h 290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3413" h="2905327">
                <a:moveTo>
                  <a:pt x="0" y="12970"/>
                </a:moveTo>
                <a:lnTo>
                  <a:pt x="8093413" y="0"/>
                </a:lnTo>
                <a:lnTo>
                  <a:pt x="8093413" y="693906"/>
                </a:lnTo>
                <a:lnTo>
                  <a:pt x="1939047" y="2905327"/>
                </a:lnTo>
                <a:lnTo>
                  <a:pt x="0" y="2898842"/>
                </a:lnTo>
              </a:path>
            </a:pathLst>
          </a:custGeom>
          <a:solidFill>
            <a:srgbClr val="FFD579">
              <a:alpha val="29000"/>
            </a:srgbClr>
          </a:solidFill>
          <a:ln>
            <a:solidFill>
              <a:schemeClr val="accent1">
                <a:shade val="50000"/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719EEF11-EE0D-4E47-DF3E-217F9CC5D888}"/>
              </a:ext>
            </a:extLst>
          </p:cNvPr>
          <p:cNvSpPr/>
          <p:nvPr/>
        </p:nvSpPr>
        <p:spPr>
          <a:xfrm>
            <a:off x="6659511" y="3138791"/>
            <a:ext cx="1540721" cy="1413743"/>
          </a:xfrm>
          <a:prstGeom prst="ellipse">
            <a:avLst/>
          </a:prstGeom>
          <a:solidFill>
            <a:schemeClr val="bg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ome Page - Everlee Biotech">
            <a:extLst>
              <a:ext uri="{FF2B5EF4-FFF2-40B4-BE49-F238E27FC236}">
                <a16:creationId xmlns:a16="http://schemas.microsoft.com/office/drawing/2014/main" id="{AA5E0879-1A9C-CC74-5BA3-B94152AD3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3277489D-D4E3-D871-4D2D-7EF8DFABDFF0}"/>
              </a:ext>
            </a:extLst>
          </p:cNvPr>
          <p:cNvSpPr txBox="1">
            <a:spLocks/>
          </p:cNvSpPr>
          <p:nvPr/>
        </p:nvSpPr>
        <p:spPr>
          <a:xfrm>
            <a:off x="6665996" y="3662541"/>
            <a:ext cx="1503446" cy="33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i-FI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Pelit</a:t>
            </a:r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1F4E29ED-1975-6BC6-0CAC-F86CC46E0C20}"/>
              </a:ext>
            </a:extLst>
          </p:cNvPr>
          <p:cNvSpPr txBox="1">
            <a:spLocks/>
          </p:cNvSpPr>
          <p:nvPr/>
        </p:nvSpPr>
        <p:spPr>
          <a:xfrm>
            <a:off x="453690" y="1859848"/>
            <a:ext cx="1503446" cy="33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i-FI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Tulot</a:t>
            </a:r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D1D59555-A405-E1FD-33E5-110E39149408}"/>
              </a:ext>
            </a:extLst>
          </p:cNvPr>
          <p:cNvSpPr txBox="1">
            <a:spLocks/>
          </p:cNvSpPr>
          <p:nvPr/>
        </p:nvSpPr>
        <p:spPr>
          <a:xfrm>
            <a:off x="6665996" y="1859848"/>
            <a:ext cx="1503446" cy="33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i-FI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Yleisö</a:t>
            </a: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04B0194F-C019-7501-75CB-72C5F34AA809}"/>
              </a:ext>
            </a:extLst>
          </p:cNvPr>
          <p:cNvSpPr txBox="1">
            <a:spLocks/>
          </p:cNvSpPr>
          <p:nvPr/>
        </p:nvSpPr>
        <p:spPr>
          <a:xfrm>
            <a:off x="453690" y="3662541"/>
            <a:ext cx="1503446" cy="33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i-FI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Arvostus</a:t>
            </a:r>
          </a:p>
        </p:txBody>
      </p: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8EBC48B2-8D7D-61D4-B382-6C6C071B96F1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2111604" y="3832523"/>
            <a:ext cx="4554392" cy="0"/>
          </a:xfrm>
          <a:prstGeom prst="line">
            <a:avLst/>
          </a:prstGeom>
          <a:ln w="44450"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AB1CCE71-85DB-0013-8D80-EC5548720A5C}"/>
              </a:ext>
            </a:extLst>
          </p:cNvPr>
          <p:cNvCxnSpPr>
            <a:cxnSpLocks/>
          </p:cNvCxnSpPr>
          <p:nvPr/>
        </p:nvCxnSpPr>
        <p:spPr>
          <a:xfrm flipH="1">
            <a:off x="2036190" y="2043001"/>
            <a:ext cx="4629806" cy="0"/>
          </a:xfrm>
          <a:prstGeom prst="line">
            <a:avLst/>
          </a:prstGeom>
          <a:ln w="44450"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BD3B65C3-0D63-EF8A-9D7C-C0EEC67C4E5C}"/>
              </a:ext>
            </a:extLst>
          </p:cNvPr>
          <p:cNvCxnSpPr>
            <a:cxnSpLocks/>
          </p:cNvCxnSpPr>
          <p:nvPr/>
        </p:nvCxnSpPr>
        <p:spPr>
          <a:xfrm flipH="1">
            <a:off x="2036190" y="2199811"/>
            <a:ext cx="4629806" cy="1462730"/>
          </a:xfrm>
          <a:prstGeom prst="line">
            <a:avLst/>
          </a:prstGeom>
          <a:ln w="44450"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>
            <a:extLst>
              <a:ext uri="{FF2B5EF4-FFF2-40B4-BE49-F238E27FC236}">
                <a16:creationId xmlns:a16="http://schemas.microsoft.com/office/drawing/2014/main" id="{83C6C170-4825-0F2A-5682-0881A192E6D4}"/>
              </a:ext>
            </a:extLst>
          </p:cNvPr>
          <p:cNvCxnSpPr>
            <a:cxnSpLocks/>
          </p:cNvCxnSpPr>
          <p:nvPr/>
        </p:nvCxnSpPr>
        <p:spPr>
          <a:xfrm flipV="1">
            <a:off x="1049434" y="2309567"/>
            <a:ext cx="0" cy="1225485"/>
          </a:xfrm>
          <a:prstGeom prst="line">
            <a:avLst/>
          </a:prstGeom>
          <a:ln w="44450"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C1F9E39-0B93-A2B3-13EF-46A20720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DA2CBB9-9D36-E0FE-EACA-2C21ACB28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FF61E40-EB9B-2044-FE9D-816B1DF5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19</a:t>
            </a:fld>
            <a:endParaRPr lang="fi-FI" dirty="0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36D611ED-0AAE-C2A4-4236-3D4FBB7BE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956" y="450103"/>
            <a:ext cx="7174683" cy="578597"/>
          </a:xfrm>
        </p:spPr>
        <p:txBody>
          <a:bodyPr/>
          <a:lstStyle/>
          <a:p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PELIT – YLEISÖ – TULOT - ARVOSTUS</a:t>
            </a:r>
          </a:p>
        </p:txBody>
      </p:sp>
      <p:cxnSp>
        <p:nvCxnSpPr>
          <p:cNvPr id="2" name="Suora yhdysviiva 1">
            <a:extLst>
              <a:ext uri="{FF2B5EF4-FFF2-40B4-BE49-F238E27FC236}">
                <a16:creationId xmlns:a16="http://schemas.microsoft.com/office/drawing/2014/main" id="{85DBC5C7-55FD-9A08-8CD8-137DA893501D}"/>
              </a:ext>
            </a:extLst>
          </p:cNvPr>
          <p:cNvCxnSpPr>
            <a:cxnSpLocks/>
          </p:cNvCxnSpPr>
          <p:nvPr/>
        </p:nvCxnSpPr>
        <p:spPr>
          <a:xfrm>
            <a:off x="1385903" y="2325401"/>
            <a:ext cx="0" cy="1225485"/>
          </a:xfrm>
          <a:prstGeom prst="line">
            <a:avLst/>
          </a:prstGeom>
          <a:ln w="44450"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44459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Etusivu - Suomen Ringetteliitto Ry">
            <a:extLst>
              <a:ext uri="{FF2B5EF4-FFF2-40B4-BE49-F238E27FC236}">
                <a16:creationId xmlns:a16="http://schemas.microsoft.com/office/drawing/2014/main" id="{9144923B-B2B0-003A-8AB8-46C69995B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DC2300F-FCCA-C840-816A-F82ED4707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841" y="2118727"/>
            <a:ext cx="4878890" cy="649371"/>
          </a:xfrm>
        </p:spPr>
        <p:txBody>
          <a:bodyPr/>
          <a:lstStyle/>
          <a:p>
            <a:pPr marL="9525" algn="ctr">
              <a:spcAft>
                <a:spcPts val="0"/>
              </a:spcAft>
            </a:pPr>
            <a:r>
              <a:rPr lang="fi-FI" sz="5400" dirty="0">
                <a:latin typeface="Blender Heavy" panose="02000906030000010004" pitchFamily="2" charset="0"/>
              </a:rPr>
              <a:t>Meidän juttu</a:t>
            </a:r>
            <a:br>
              <a:rPr lang="fi-FI" sz="5400" dirty="0">
                <a:latin typeface="Blender Heavy" panose="02000906030000010004" pitchFamily="2" charset="0"/>
              </a:rPr>
            </a:br>
            <a:endParaRPr lang="fi-FI" sz="5400" dirty="0">
              <a:latin typeface="Blender Heavy" panose="02000906030000010004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6483192-7166-E84C-91A1-B26939E9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820EEEA-4A98-7F46-B151-534E3CDC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D570C69-2AFE-FD43-BF9A-37BDC00C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2</a:t>
            </a:fld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809F54-6A77-B24D-86FF-21619A31D66B}"/>
              </a:ext>
            </a:extLst>
          </p:cNvPr>
          <p:cNvSpPr txBox="1">
            <a:spLocks/>
          </p:cNvSpPr>
          <p:nvPr/>
        </p:nvSpPr>
        <p:spPr>
          <a:xfrm>
            <a:off x="615881" y="584899"/>
            <a:ext cx="8191583" cy="6493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Ringeten</a:t>
            </a:r>
            <a:r>
              <a:rPr lang="fi-FI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 tarina kahdella sanalla</a:t>
            </a:r>
          </a:p>
        </p:txBody>
      </p:sp>
      <p:pic>
        <p:nvPicPr>
          <p:cNvPr id="4098" name="Picture 2" descr="Tavaramerkki – Wikipedia">
            <a:extLst>
              <a:ext uri="{FF2B5EF4-FFF2-40B4-BE49-F238E27FC236}">
                <a16:creationId xmlns:a16="http://schemas.microsoft.com/office/drawing/2014/main" id="{A70A75A7-E390-6B49-96A2-D0344C776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45" y="1882752"/>
            <a:ext cx="475439" cy="47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027582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C2300F-FCCA-C840-816A-F82ED4707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2641" y="1290807"/>
            <a:ext cx="4878890" cy="649371"/>
          </a:xfrm>
        </p:spPr>
        <p:txBody>
          <a:bodyPr/>
          <a:lstStyle/>
          <a:p>
            <a:pPr marL="9525" algn="ctr">
              <a:spcAft>
                <a:spcPts val="0"/>
              </a:spcAft>
            </a:pPr>
            <a:r>
              <a:rPr lang="fi-FI" sz="5400" dirty="0">
                <a:solidFill>
                  <a:srgbClr val="0A5DFF"/>
                </a:solidFill>
                <a:effectLst>
                  <a:outerShdw blurRad="174219" dist="68169" dir="5100000" sx="103370" sy="103370" algn="ctr" rotWithShape="0">
                    <a:schemeClr val="bg1"/>
                  </a:outerShdw>
                </a:effectLst>
                <a:latin typeface="Blender Heavy" panose="02000906030000010004" pitchFamily="2" charset="0"/>
              </a:rPr>
              <a:t>kaikkien</a:t>
            </a:r>
            <a:br>
              <a:rPr lang="fi-FI" sz="5400" dirty="0">
                <a:effectLst>
                  <a:outerShdw blurRad="174219" dist="68169" dir="5100000" sx="103370" sy="103370" algn="ctr" rotWithShape="0">
                    <a:schemeClr val="bg1"/>
                  </a:outerShdw>
                </a:effectLst>
                <a:latin typeface="Blender Heavy" panose="02000906030000010004" pitchFamily="2" charset="0"/>
              </a:rPr>
            </a:br>
            <a:r>
              <a:rPr lang="fi-FI" sz="5400" dirty="0">
                <a:latin typeface="Blender Heavy" panose="02000906030000010004" pitchFamily="2" charset="0"/>
              </a:rPr>
              <a:t>Meidän</a:t>
            </a:r>
            <a:br>
              <a:rPr lang="fi-FI" sz="5400" dirty="0">
                <a:effectLst>
                  <a:outerShdw blurRad="174219" dist="68169" dir="5100000" sx="103370" sy="103370" algn="ctr" rotWithShape="0">
                    <a:schemeClr val="bg1"/>
                  </a:outerShdw>
                </a:effectLst>
                <a:latin typeface="Blender Heavy" panose="02000906030000010004" pitchFamily="2" charset="0"/>
              </a:rPr>
            </a:br>
            <a:r>
              <a:rPr lang="fi-FI" sz="5400" dirty="0">
                <a:solidFill>
                  <a:srgbClr val="0A5DFF"/>
                </a:solidFill>
                <a:effectLst>
                  <a:outerShdw blurRad="174219" dist="68169" dir="5100000" sx="103370" sy="103370" algn="ctr" rotWithShape="0">
                    <a:schemeClr val="bg1"/>
                  </a:outerShdw>
                </a:effectLst>
                <a:latin typeface="Blender Heavy" panose="02000906030000010004" pitchFamily="2" charset="0"/>
              </a:rPr>
              <a:t>suomalaisten </a:t>
            </a:r>
            <a:r>
              <a:rPr lang="fi-FI" sz="5400" dirty="0">
                <a:latin typeface="Blender Heavy" panose="02000906030000010004" pitchFamily="2" charset="0"/>
              </a:rPr>
              <a:t>juttu</a:t>
            </a:r>
            <a:br>
              <a:rPr lang="fi-FI" sz="5400" dirty="0">
                <a:effectLst>
                  <a:outerShdw blurRad="174219" dist="68169" dir="5100000" sx="103370" sy="103370" algn="ctr" rotWithShape="0">
                    <a:schemeClr val="bg1"/>
                  </a:outerShdw>
                </a:effectLst>
                <a:latin typeface="Blender Heavy" panose="02000906030000010004" pitchFamily="2" charset="0"/>
              </a:rPr>
            </a:br>
            <a:endParaRPr lang="fi-FI" sz="5400" dirty="0">
              <a:effectLst>
                <a:outerShdw blurRad="174219" dist="68169" dir="5100000" sx="103370" sy="103370" algn="ctr" rotWithShape="0">
                  <a:schemeClr val="bg1"/>
                </a:outerShdw>
              </a:effectLst>
              <a:latin typeface="Blender Heavy" panose="02000906030000010004" pitchFamily="2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6483192-7166-E84C-91A1-B26939E9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820EEEA-4A98-7F46-B151-534E3CDC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D570C69-2AFE-FD43-BF9A-37BDC00C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20</a:t>
            </a:fld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809F54-6A77-B24D-86FF-21619A31D66B}"/>
              </a:ext>
            </a:extLst>
          </p:cNvPr>
          <p:cNvSpPr txBox="1">
            <a:spLocks/>
          </p:cNvSpPr>
          <p:nvPr/>
        </p:nvSpPr>
        <p:spPr>
          <a:xfrm>
            <a:off x="615881" y="584899"/>
            <a:ext cx="8191583" cy="6493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… ja kotikisojen jälkeen …</a:t>
            </a:r>
          </a:p>
        </p:txBody>
      </p:sp>
    </p:spTree>
    <p:extLst>
      <p:ext uri="{BB962C8B-B14F-4D97-AF65-F5344CB8AC3E}">
        <p14:creationId xmlns:p14="http://schemas.microsoft.com/office/powerpoint/2010/main" val="103821742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inns reign again on ringette stage | Burnaby Now">
            <a:extLst>
              <a:ext uri="{FF2B5EF4-FFF2-40B4-BE49-F238E27FC236}">
                <a16:creationId xmlns:a16="http://schemas.microsoft.com/office/drawing/2014/main" id="{BB0C062B-8B11-A5CB-48FF-494799A6A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35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86" r="184" b="3772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B92A037-23E8-2C42-92EA-28553E11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363C6EC-6F76-9A40-B6BE-0322EEF8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716F666-82A7-354D-B22C-B0133D2C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21</a:t>
            </a:fld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2935AF6F-A15A-2843-94EF-964BF6798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6455" y="1740957"/>
            <a:ext cx="4929981" cy="800376"/>
          </a:xfrm>
        </p:spPr>
        <p:txBody>
          <a:bodyPr/>
          <a:lstStyle/>
          <a:p>
            <a:pPr algn="ctr"/>
            <a:r>
              <a:rPr lang="fi-FI" sz="5400" dirty="0">
                <a:latin typeface="Blender Heavy" panose="02000906030000010004" pitchFamily="2" charset="0"/>
              </a:rPr>
              <a:t>Uskallatko yllättyä positiivisesti?</a:t>
            </a:r>
          </a:p>
        </p:txBody>
      </p:sp>
      <p:pic>
        <p:nvPicPr>
          <p:cNvPr id="8" name="Graphic 18">
            <a:extLst>
              <a:ext uri="{FF2B5EF4-FFF2-40B4-BE49-F238E27FC236}">
                <a16:creationId xmlns:a16="http://schemas.microsoft.com/office/drawing/2014/main" id="{FC01860D-D97B-5F28-59F0-44940807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633" y="3956499"/>
            <a:ext cx="5492314" cy="10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F4434C48-7C76-EAC3-B34F-B62F9C7D7B88}"/>
              </a:ext>
            </a:extLst>
          </p:cNvPr>
          <p:cNvSpPr txBox="1">
            <a:spLocks/>
          </p:cNvSpPr>
          <p:nvPr/>
        </p:nvSpPr>
        <p:spPr>
          <a:xfrm>
            <a:off x="615881" y="584899"/>
            <a:ext cx="8191583" cy="6493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Haastakaa kaikki tuttunne mukaan kysymällä</a:t>
            </a:r>
          </a:p>
        </p:txBody>
      </p:sp>
    </p:spTree>
    <p:extLst>
      <p:ext uri="{BB962C8B-B14F-4D97-AF65-F5344CB8AC3E}">
        <p14:creationId xmlns:p14="http://schemas.microsoft.com/office/powerpoint/2010/main" val="334135301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0D896452-B9FC-7C47-A98B-775F4C6AB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Kauden 2022-2023 Ice Cardit 1.7. alkaen</a:t>
            </a:r>
            <a:endParaRPr lang="fi-FI" dirty="0">
              <a:solidFill>
                <a:schemeClr val="accent1"/>
              </a:solidFill>
            </a:endParaRPr>
          </a:p>
          <a:p>
            <a:r>
              <a:rPr lang="fi-FI" b="1" dirty="0">
                <a:solidFill>
                  <a:srgbClr val="FF0000"/>
                </a:solidFill>
              </a:rPr>
              <a:t>UUSI: Ottelutoimitsija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rgbClr val="FF0000"/>
                </a:solidFill>
              </a:rPr>
              <a:t>10e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rgbClr val="FF0000"/>
                </a:solidFill>
              </a:rPr>
              <a:t>s</a:t>
            </a:r>
            <a:r>
              <a:rPr lang="fi-FI" b="1" i="0" dirty="0">
                <a:solidFill>
                  <a:srgbClr val="FF0000"/>
                </a:solidFill>
                <a:effectLst/>
              </a:rPr>
              <a:t>euroja pyydetään huolehtimaan rekisteröitymisestä </a:t>
            </a:r>
            <a:endParaRPr lang="fi-FI" b="1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ensivaiheessa ottelutoimitsijoiden Ice Cardien määrän mukainen summa palautetaan viivästetysti seuralle</a:t>
            </a:r>
          </a:p>
          <a:p>
            <a:r>
              <a:rPr lang="fi-FI" b="1" dirty="0">
                <a:solidFill>
                  <a:schemeClr val="accent1"/>
                </a:solidFill>
              </a:rPr>
              <a:t>UUSI: DEFG2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myynti alkaa 1.1.2023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i="0" dirty="0">
                <a:solidFill>
                  <a:schemeClr val="accent1"/>
                </a:solidFill>
                <a:effectLst/>
              </a:rPr>
              <a:t>tarkoitettu helpottamaan luistelu-/ringettekoulusta joukkueeseen siirtymistä kevätkauden aikana</a:t>
            </a:r>
            <a:endParaRPr lang="fi-FI" b="1" dirty="0">
              <a:solidFill>
                <a:schemeClr val="accent1"/>
              </a:solidFill>
            </a:endParaRPr>
          </a:p>
        </p:txBody>
      </p:sp>
      <p:pic>
        <p:nvPicPr>
          <p:cNvPr id="9" name="Kuvan paikkamerkki 8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D5CB6F66-51B6-C349-A568-B7849A70DE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2802" r="22802"/>
          <a:stretch/>
        </p:blipFill>
        <p:spPr/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D341DF4B-213E-574F-9C7D-FDBC616E0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1"/>
                </a:solidFill>
                <a:latin typeface="+mn-lt"/>
              </a:rPr>
              <a:t>ICE CARD – harrastajien rekisteröinti ja kilpailulupa</a:t>
            </a:r>
            <a:endParaRPr lang="fi-FI" dirty="0">
              <a:solidFill>
                <a:schemeClr val="accent1"/>
              </a:solidFill>
            </a:endParaRP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283610A-3FB4-DE4C-8664-CB120C8484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3DAB2B0-EEC3-40A4-98DC-286971F9D19D}" type="datetime1">
              <a:rPr lang="fi-FI" smtClean="0">
                <a:solidFill>
                  <a:schemeClr val="accent1"/>
                </a:solidFill>
              </a:rPr>
              <a:pPr>
                <a:defRPr/>
              </a:pPr>
              <a:t>3.9.2022</a:t>
            </a:fld>
            <a:endParaRPr lang="fi-FI">
              <a:solidFill>
                <a:schemeClr val="accent1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864D90E-D19D-8D4A-880C-25ECF9A4896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576EA7D-F4F2-4973-99B2-D56E33567659}" type="slidenum">
              <a:rPr lang="fi-FI" smtClean="0">
                <a:solidFill>
                  <a:schemeClr val="accent1"/>
                </a:solidFill>
              </a:rPr>
              <a:pPr>
                <a:defRPr/>
              </a:pPr>
              <a:t>22</a:t>
            </a:fld>
            <a:endParaRPr lang="fi-FI">
              <a:solidFill>
                <a:schemeClr val="accent1"/>
              </a:solidFill>
            </a:endParaRP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EBFBA091-ABE9-6E48-B8D1-E72D9BD8F1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>
                <a:solidFill>
                  <a:schemeClr val="accent1"/>
                </a:solidFill>
              </a:rPr>
              <a:t>ILOPELI - ÄLYPELI - YHTEISPELI</a:t>
            </a:r>
          </a:p>
        </p:txBody>
      </p:sp>
      <p:pic>
        <p:nvPicPr>
          <p:cNvPr id="10" name="Graphic 7">
            <a:extLst>
              <a:ext uri="{FF2B5EF4-FFF2-40B4-BE49-F238E27FC236}">
                <a16:creationId xmlns:a16="http://schemas.microsoft.com/office/drawing/2014/main" id="{DDA78AD1-B791-8444-8EA4-8653311FA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766262"/>
            <a:ext cx="8137524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293672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Kuva, joka sisältää kohteen jääkiekko, kenttä, henkilö, ulko&#10;&#10;Kuvaus luotu automaattisesti">
            <a:extLst>
              <a:ext uri="{FF2B5EF4-FFF2-40B4-BE49-F238E27FC236}">
                <a16:creationId xmlns:a16="http://schemas.microsoft.com/office/drawing/2014/main" id="{44A4E75B-C1F6-5E46-A25A-DBFF844CCA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4" r="22794"/>
          <a:stretch/>
        </p:blipFill>
        <p:spPr>
          <a:prstGeom prst="rect">
            <a:avLst/>
          </a:prstGeom>
          <a:effectLst/>
        </p:spPr>
      </p:pic>
      <p:sp>
        <p:nvSpPr>
          <p:cNvPr id="5" name="Otsikko 4">
            <a:extLst>
              <a:ext uri="{FF2B5EF4-FFF2-40B4-BE49-F238E27FC236}">
                <a16:creationId xmlns:a16="http://schemas.microsoft.com/office/drawing/2014/main" id="{52A93832-8349-9200-BA15-DA95FC777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54" y="1014153"/>
            <a:ext cx="3862286" cy="3316777"/>
          </a:xfrm>
        </p:spPr>
        <p:txBody>
          <a:bodyPr/>
          <a:lstStyle/>
          <a:p>
            <a:r>
              <a:rPr lang="fi-FI" dirty="0">
                <a:solidFill>
                  <a:schemeClr val="accent1"/>
                </a:solidFill>
              </a:rPr>
              <a:t>#meidänjuttu </a:t>
            </a:r>
            <a:br>
              <a:rPr lang="fi-FI" dirty="0">
                <a:solidFill>
                  <a:schemeClr val="accent1"/>
                </a:solidFill>
              </a:rPr>
            </a:br>
            <a:br>
              <a:rPr lang="fi-FI" dirty="0">
                <a:solidFill>
                  <a:schemeClr val="accent1"/>
                </a:solidFill>
              </a:rPr>
            </a:br>
            <a:r>
              <a:rPr lang="fi-FI" sz="2800" dirty="0">
                <a:solidFill>
                  <a:schemeClr val="accent1"/>
                </a:solidFill>
              </a:rPr>
              <a:t>Vastuullinen ringette – </a:t>
            </a:r>
            <a:br>
              <a:rPr lang="fi-FI" sz="2800" dirty="0">
                <a:solidFill>
                  <a:schemeClr val="accent1"/>
                </a:solidFill>
              </a:rPr>
            </a:br>
            <a:r>
              <a:rPr lang="fi-FI" sz="2800" dirty="0">
                <a:solidFill>
                  <a:schemeClr val="accent1"/>
                </a:solidFill>
              </a:rPr>
              <a:t>meidän jokaisen vastuulla</a:t>
            </a:r>
            <a:br>
              <a:rPr lang="fi-FI" dirty="0">
                <a:solidFill>
                  <a:schemeClr val="accent1"/>
                </a:solidFill>
              </a:rPr>
            </a:br>
            <a:br>
              <a:rPr lang="fi-FI" dirty="0">
                <a:solidFill>
                  <a:schemeClr val="accent1"/>
                </a:solidFill>
              </a:rPr>
            </a:br>
            <a:r>
              <a:rPr lang="fi-FI" sz="1800" b="0" dirty="0">
                <a:solidFill>
                  <a:schemeClr val="accent1"/>
                </a:solidFill>
              </a:rPr>
              <a:t>Tutustu Suomen Ringetteliitto ry:n vastuullisuusohjeeseen:</a:t>
            </a:r>
            <a:br>
              <a:rPr lang="fi-FI" sz="1800" b="0" dirty="0">
                <a:solidFill>
                  <a:schemeClr val="accent1"/>
                </a:solidFill>
              </a:rPr>
            </a:br>
            <a:r>
              <a:rPr lang="fi-FI" sz="1800" b="0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Ringeten</a:t>
            </a:r>
            <a:r>
              <a:rPr lang="fi-FI" sz="1800" b="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Reilu peli</a:t>
            </a:r>
            <a:endParaRPr lang="fi-FI" sz="18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40489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F03800-D5AA-484D-9042-4B7C30C93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1"/>
                </a:solidFill>
              </a:rPr>
              <a:t>Juniorijoukkueiden pelisäännöt</a:t>
            </a:r>
            <a:endParaRPr lang="fi-FI" dirty="0">
              <a:solidFill>
                <a:schemeClr val="accent1"/>
              </a:solidFill>
              <a:latin typeface="Berlin Sans FB" panose="020E0602020502020306" pitchFamily="34" charset="0"/>
              <a:cs typeface="Verlag Black" panose="02000900000000000000" pitchFamily="50" charset="0"/>
            </a:endParaRP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1A88516E-0127-B147-85E9-FFD76574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476150"/>
            <a:ext cx="3862286" cy="3420045"/>
          </a:xfrm>
        </p:spPr>
        <p:txBody>
          <a:bodyPr>
            <a:noAutofit/>
          </a:bodyPr>
          <a:lstStyle/>
          <a:p>
            <a:r>
              <a:rPr lang="fi-FI" sz="1400" b="1" dirty="0">
                <a:solidFill>
                  <a:srgbClr val="FF0000"/>
                </a:solidFill>
              </a:rPr>
              <a:t>Palautettava 20.9.2022 mennessä</a:t>
            </a:r>
            <a:endParaRPr lang="fi-FI" sz="1400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sz="1400" b="1" dirty="0">
                <a:solidFill>
                  <a:schemeClr val="accent1"/>
                </a:solidFill>
              </a:rPr>
              <a:t>G-D -juniorijoukkueissa on pakollista </a:t>
            </a:r>
            <a:r>
              <a:rPr lang="fi-FI" sz="1400" dirty="0">
                <a:solidFill>
                  <a:schemeClr val="accent1"/>
                </a:solidFill>
              </a:rPr>
              <a:t>sopia pelisäännöt erikseen lasten kesken (lasten pelisäännöt) ja aikuisten kesken (aikuisten pelisäännöt)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sz="1400" b="1" dirty="0">
                <a:solidFill>
                  <a:schemeClr val="accent1"/>
                </a:solidFill>
              </a:rPr>
              <a:t>C-juniorijoukkueissa on pakollista </a:t>
            </a:r>
            <a:r>
              <a:rPr lang="fi-FI" sz="1400" dirty="0">
                <a:solidFill>
                  <a:schemeClr val="accent1"/>
                </a:solidFill>
              </a:rPr>
              <a:t>sopia pelisäännöt nuorten kesken (nuorten pelisäännöt)</a:t>
            </a:r>
          </a:p>
          <a:p>
            <a:endParaRPr lang="fi-FI" sz="1400" dirty="0">
              <a:solidFill>
                <a:schemeClr val="accent1"/>
              </a:solidFill>
            </a:endParaRPr>
          </a:p>
          <a:p>
            <a:r>
              <a:rPr lang="fi-FI" sz="1400" b="1" dirty="0">
                <a:solidFill>
                  <a:schemeClr val="accent1"/>
                </a:solidFill>
              </a:rPr>
              <a:t>Lue tarkemmat ohjeet: </a:t>
            </a:r>
          </a:p>
          <a:p>
            <a:r>
              <a:rPr lang="fi-FI" sz="14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Lasten ja nuorten pelisäännöt - Suomen Ringetteliitto Ry</a:t>
            </a:r>
            <a:endParaRPr lang="fi-FI" sz="1400" dirty="0">
              <a:solidFill>
                <a:schemeClr val="accent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CACC8A-E9F2-47B6-A4A5-D04BC80F7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6" b="19443"/>
          <a:stretch/>
        </p:blipFill>
        <p:spPr bwMode="auto">
          <a:xfrm>
            <a:off x="5859629" y="874294"/>
            <a:ext cx="1985963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04CAE454-94B8-553B-C938-81D99E730036}"/>
              </a:ext>
            </a:extLst>
          </p:cNvPr>
          <p:cNvSpPr txBox="1">
            <a:spLocks/>
          </p:cNvSpPr>
          <p:nvPr/>
        </p:nvSpPr>
        <p:spPr>
          <a:xfrm>
            <a:off x="5069793" y="2861486"/>
            <a:ext cx="3565633" cy="6493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0" kern="1200" spc="2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9525" algn="ctr">
              <a:spcAft>
                <a:spcPts val="0"/>
              </a:spcAft>
            </a:pPr>
            <a:r>
              <a:rPr lang="fi-FI" sz="3600" dirty="0">
                <a:solidFill>
                  <a:schemeClr val="accent2">
                    <a:lumMod val="75000"/>
                  </a:schemeClr>
                </a:solidFill>
                <a:effectLst>
                  <a:outerShdw blurRad="174219" dist="68169" dir="5100000" sx="103370" sy="103370" algn="ctr" rotWithShape="0">
                    <a:schemeClr val="bg1"/>
                  </a:outerShdw>
                </a:effectLst>
                <a:latin typeface="Blender Heavy" panose="02000906030000010004" pitchFamily="2" charset="0"/>
              </a:rPr>
              <a:t>Ilopeli</a:t>
            </a:r>
          </a:p>
          <a:p>
            <a:pPr marL="9525" algn="ctr">
              <a:spcAft>
                <a:spcPts val="0"/>
              </a:spcAft>
            </a:pPr>
            <a:r>
              <a:rPr lang="fi-FI" sz="3600" dirty="0">
                <a:solidFill>
                  <a:schemeClr val="accent2">
                    <a:lumMod val="75000"/>
                  </a:schemeClr>
                </a:solidFill>
                <a:effectLst>
                  <a:outerShdw blurRad="174219" dist="68169" dir="5100000" sx="103370" sy="103370" algn="ctr" rotWithShape="0">
                    <a:schemeClr val="bg1"/>
                  </a:outerShdw>
                </a:effectLst>
                <a:latin typeface="Blender Heavy" panose="02000906030000010004" pitchFamily="2" charset="0"/>
              </a:rPr>
              <a:t>Älypeli</a:t>
            </a:r>
          </a:p>
          <a:p>
            <a:pPr marL="9525" algn="ctr">
              <a:spcAft>
                <a:spcPts val="0"/>
              </a:spcAft>
            </a:pPr>
            <a:r>
              <a:rPr lang="fi-FI" sz="3600" dirty="0">
                <a:solidFill>
                  <a:schemeClr val="accent2">
                    <a:lumMod val="75000"/>
                  </a:schemeClr>
                </a:solidFill>
                <a:effectLst>
                  <a:outerShdw blurRad="174219" dist="68169" dir="5100000" sx="103370" sy="103370" algn="ctr" rotWithShape="0">
                    <a:schemeClr val="bg1"/>
                  </a:outerShdw>
                </a:effectLst>
                <a:latin typeface="Blender Heavy" panose="02000906030000010004" pitchFamily="2" charset="0"/>
              </a:rPr>
              <a:t>yhteispeli</a:t>
            </a:r>
          </a:p>
        </p:txBody>
      </p:sp>
    </p:spTree>
    <p:extLst>
      <p:ext uri="{BB962C8B-B14F-4D97-AF65-F5344CB8AC3E}">
        <p14:creationId xmlns:p14="http://schemas.microsoft.com/office/powerpoint/2010/main" val="1379557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F03800-D5AA-484D-9042-4B7C30C9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30" y="670371"/>
            <a:ext cx="8247133" cy="601662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1"/>
                </a:solidFill>
              </a:rPr>
              <a:t>Urheiluyhteisön tukena: Et ole yksin palvelu</a:t>
            </a:r>
            <a:endParaRPr lang="fi-FI" dirty="0">
              <a:solidFill>
                <a:schemeClr val="accent1"/>
              </a:solidFill>
              <a:latin typeface="Berlin Sans FB" panose="020E0602020502020306" pitchFamily="34" charset="0"/>
              <a:cs typeface="Verlag Black" panose="02000900000000000000" pitchFamily="50" charset="0"/>
            </a:endParaRP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1A88516E-0127-B147-85E9-FFD76574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629" y="1286852"/>
            <a:ext cx="5383715" cy="3617843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b="1" dirty="0">
                <a:solidFill>
                  <a:schemeClr val="accent1"/>
                </a:solidFill>
              </a:rPr>
              <a:t>Et ole yksin –sivusto </a:t>
            </a:r>
            <a:r>
              <a:rPr lang="fi-FI" sz="14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https://etoleyksin.fi/</a:t>
            </a:r>
            <a:endParaRPr lang="fi-FI" sz="1400" b="1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b="1" dirty="0">
                <a:solidFill>
                  <a:schemeClr val="accent1"/>
                </a:solidFill>
              </a:rPr>
              <a:t>Haluatko jutella –palvelu nuorille</a:t>
            </a:r>
          </a:p>
          <a:p>
            <a:pPr marL="530225" lvl="1"/>
            <a:r>
              <a:rPr lang="fi-FI" sz="14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https://etoleyksin.fi/haluatko-jutella/</a:t>
            </a:r>
            <a:endParaRPr lang="fi-FI" sz="1400" b="1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b="1" dirty="0">
                <a:solidFill>
                  <a:schemeClr val="accent1"/>
                </a:solidFill>
              </a:rPr>
              <a:t>Valmentajien verkkokoulutus:</a:t>
            </a:r>
          </a:p>
          <a:p>
            <a:pPr lvl="1"/>
            <a:r>
              <a:rPr lang="fi-FI" sz="1400" dirty="0">
                <a:solidFill>
                  <a:schemeClr val="accent1"/>
                </a:solidFill>
              </a:rPr>
              <a:t>Et ole yksin -verkkokoulutus tarjoaa valmentajille ja muille urheiluseuroissa toimiville välineitä puuttua epäasialliseen käytökseen, häirintään ja väkivaltaan. </a:t>
            </a:r>
          </a:p>
          <a:p>
            <a:pPr lvl="1"/>
            <a:r>
              <a:rPr lang="fi-FI" sz="1400" dirty="0">
                <a:solidFill>
                  <a:schemeClr val="accent1"/>
                </a:solidFill>
              </a:rPr>
              <a:t>Ilmainen ja sisältää erilaisia harjoituksia ja tehtäviä.</a:t>
            </a:r>
          </a:p>
          <a:p>
            <a:pPr lvl="1"/>
            <a:r>
              <a:rPr lang="fi-FI" sz="1400" dirty="0">
                <a:solidFill>
                  <a:schemeClr val="accent1"/>
                </a:solidFill>
              </a:rPr>
              <a:t>Seuran valmentajille, työntekijöille ja vapaaehtoisille</a:t>
            </a:r>
            <a:endParaRPr lang="fi-FI" sz="1400" b="1" dirty="0">
              <a:solidFill>
                <a:schemeClr val="accent1"/>
              </a:solidFill>
            </a:endParaRPr>
          </a:p>
          <a:p>
            <a:pPr lvl="1"/>
            <a:r>
              <a:rPr lang="fi-FI" sz="14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https://etoleyksin.fi/verkkokoulutus/</a:t>
            </a:r>
            <a:endParaRPr lang="fi-FI" sz="1400" b="1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b="1" dirty="0">
                <a:solidFill>
                  <a:schemeClr val="accent1"/>
                </a:solidFill>
              </a:rPr>
              <a:t>Materiaalipankki seuroille</a:t>
            </a:r>
            <a:br>
              <a:rPr lang="fi-FI" sz="1400" b="1" dirty="0">
                <a:solidFill>
                  <a:schemeClr val="accent1"/>
                </a:solidFill>
              </a:rPr>
            </a:br>
            <a:r>
              <a:rPr lang="fi-FI" sz="14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https://etoleyksin.fi/materiaalipankki/</a:t>
            </a:r>
            <a:endParaRPr lang="fi-FI" sz="1400" dirty="0">
              <a:solidFill>
                <a:schemeClr val="accent1"/>
              </a:solidFill>
            </a:endParaRP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B452FE38-5C37-CC76-ADA0-8C1EDFB14A3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6276109" y="1222567"/>
            <a:ext cx="2648828" cy="3746411"/>
          </a:xfrm>
        </p:spPr>
      </p:pic>
    </p:spTree>
    <p:extLst>
      <p:ext uri="{BB962C8B-B14F-4D97-AF65-F5344CB8AC3E}">
        <p14:creationId xmlns:p14="http://schemas.microsoft.com/office/powerpoint/2010/main" val="3811141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7EDEDE50-DBC8-D94F-85A3-4D87B3363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05" b="549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9063FD6-FC3C-D247-9F4A-D4F377E6706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476169" y="137862"/>
            <a:ext cx="785813" cy="273050"/>
          </a:xfrm>
        </p:spPr>
        <p:txBody>
          <a:bodyPr/>
          <a:lstStyle/>
          <a:p>
            <a:pPr>
              <a:defRPr/>
            </a:pPr>
            <a:fld id="{23DAB2B0-EEC3-40A4-98DC-286971F9D19D}" type="datetime1">
              <a:rPr lang="fi-FI" smtClean="0">
                <a:solidFill>
                  <a:schemeClr val="bg1"/>
                </a:solidFill>
              </a:rPr>
              <a:pPr>
                <a:defRPr/>
              </a:pPr>
              <a:t>3.9.2022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359C1B5-A30A-574A-BEB4-2B9AED875B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595685" y="136017"/>
            <a:ext cx="1357313" cy="273050"/>
          </a:xfrm>
        </p:spPr>
        <p:txBody>
          <a:bodyPr/>
          <a:lstStyle/>
          <a:p>
            <a:pPr>
              <a:defRPr/>
            </a:pPr>
            <a:fld id="{5576EA7D-F4F2-4973-99B2-D56E33567659}" type="slidenum">
              <a:rPr lang="fi-FI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1AABF1C3-252A-E644-9017-1FA6876B636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240524" y="136017"/>
            <a:ext cx="2365375" cy="273050"/>
          </a:xfrm>
        </p:spPr>
        <p:txBody>
          <a:bodyPr/>
          <a:lstStyle/>
          <a:p>
            <a:pPr>
              <a:defRPr/>
            </a:pPr>
            <a:r>
              <a:rPr lang="fi-FI">
                <a:solidFill>
                  <a:schemeClr val="bg1"/>
                </a:solidFill>
              </a:rPr>
              <a:t>ILOPELI - ÄLYPELI - YHTEISPELI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FF1E30-A19D-ED4A-B70F-FFB2F0DF10A4}"/>
              </a:ext>
            </a:extLst>
          </p:cNvPr>
          <p:cNvSpPr txBox="1">
            <a:spLocks/>
          </p:cNvSpPr>
          <p:nvPr/>
        </p:nvSpPr>
        <p:spPr>
          <a:xfrm>
            <a:off x="609600" y="1816099"/>
            <a:ext cx="7391400" cy="15113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0" kern="1200" spc="2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4200" dirty="0">
                <a:solidFill>
                  <a:schemeClr val="bg1"/>
                </a:solidFill>
              </a:rPr>
              <a:t>Kiitos!</a:t>
            </a:r>
          </a:p>
          <a:p>
            <a:pPr algn="ctr" fontAlgn="auto">
              <a:spcAft>
                <a:spcPts val="0"/>
              </a:spcAft>
              <a:defRPr/>
            </a:pPr>
            <a:endParaRPr lang="fi-FI" sz="4200" dirty="0">
              <a:solidFill>
                <a:schemeClr val="bg1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fi-FI" sz="4200" dirty="0">
                <a:solidFill>
                  <a:srgbClr val="FFFF00"/>
                </a:solidFill>
              </a:rPr>
              <a:t>Nähdään Espoossa!</a:t>
            </a:r>
          </a:p>
          <a:p>
            <a:pPr algn="ctr" fontAlgn="auto">
              <a:spcAft>
                <a:spcPts val="0"/>
              </a:spcAft>
              <a:defRPr/>
            </a:pPr>
            <a:endParaRPr lang="fi-FI" sz="4200" dirty="0">
              <a:solidFill>
                <a:schemeClr val="bg1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fi-FI" sz="4200" dirty="0">
                <a:solidFill>
                  <a:schemeClr val="bg1"/>
                </a:solidFill>
              </a:rPr>
              <a:t> </a:t>
            </a:r>
            <a:r>
              <a:rPr lang="fi-FI" sz="4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WRC2022 31.10.-6.11.2022</a:t>
            </a:r>
          </a:p>
        </p:txBody>
      </p:sp>
      <p:pic>
        <p:nvPicPr>
          <p:cNvPr id="15" name="Kuva 1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ED616617-A37B-7B4D-8D0D-D2ED11003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2" y="122744"/>
            <a:ext cx="858520" cy="2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4996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lipsi 20">
            <a:extLst>
              <a:ext uri="{FF2B5EF4-FFF2-40B4-BE49-F238E27FC236}">
                <a16:creationId xmlns:a16="http://schemas.microsoft.com/office/drawing/2014/main" id="{916A38EB-E364-B141-B0C7-FA0A87B2A637}"/>
              </a:ext>
            </a:extLst>
          </p:cNvPr>
          <p:cNvSpPr/>
          <p:nvPr/>
        </p:nvSpPr>
        <p:spPr>
          <a:xfrm rot="2178820">
            <a:off x="920038" y="2266971"/>
            <a:ext cx="4481929" cy="2362780"/>
          </a:xfrm>
          <a:prstGeom prst="ellipse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9CF7F08B-FCD7-FA44-A577-AB3E97B4251A}"/>
              </a:ext>
            </a:extLst>
          </p:cNvPr>
          <p:cNvSpPr/>
          <p:nvPr/>
        </p:nvSpPr>
        <p:spPr>
          <a:xfrm rot="2178820">
            <a:off x="3243403" y="1513664"/>
            <a:ext cx="4481929" cy="2362780"/>
          </a:xfrm>
          <a:prstGeom prst="ellipse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DC2300F-FCCA-C840-816A-F82ED4707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1247" y="1733240"/>
            <a:ext cx="1645822" cy="465173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fi-FI" sz="2400" dirty="0">
                <a:cs typeface="Times New Roman" panose="02020603050405020304" pitchFamily="18" charset="0"/>
              </a:rPr>
              <a:t>Puitteet</a:t>
            </a:r>
            <a:br>
              <a:rPr lang="fi-FI" sz="2400" dirty="0">
                <a:cs typeface="Times New Roman" panose="02020603050405020304" pitchFamily="18" charset="0"/>
              </a:rPr>
            </a:br>
            <a:br>
              <a:rPr lang="fi-FI" sz="2400" dirty="0"/>
            </a:br>
            <a:br>
              <a:rPr lang="fi-FI" sz="2400" dirty="0"/>
            </a:br>
            <a:endParaRPr lang="fi-FI" sz="2400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6483192-7166-E84C-91A1-B26939E9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820EEEA-4A98-7F46-B151-534E3CDC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D570C69-2AFE-FD43-BF9A-37BDC00C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3</a:t>
            </a:fld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809F54-6A77-B24D-86FF-21619A31D66B}"/>
              </a:ext>
            </a:extLst>
          </p:cNvPr>
          <p:cNvSpPr txBox="1">
            <a:spLocks/>
          </p:cNvSpPr>
          <p:nvPr/>
        </p:nvSpPr>
        <p:spPr>
          <a:xfrm>
            <a:off x="589377" y="558395"/>
            <a:ext cx="8191583" cy="6493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Ringeten</a:t>
            </a:r>
            <a:r>
              <a:rPr lang="fi-FI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 arvoketju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770A2806-BD58-6244-ADAB-194CBC51A25B}"/>
              </a:ext>
            </a:extLst>
          </p:cNvPr>
          <p:cNvSpPr txBox="1">
            <a:spLocks/>
          </p:cNvSpPr>
          <p:nvPr/>
        </p:nvSpPr>
        <p:spPr>
          <a:xfrm>
            <a:off x="5008186" y="2807142"/>
            <a:ext cx="2374694" cy="465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fi-FI" sz="2400" dirty="0">
                <a:cs typeface="Times New Roman" panose="02020603050405020304" pitchFamily="18" charset="0"/>
              </a:rPr>
              <a:t>Mahdollistajat</a:t>
            </a:r>
            <a:br>
              <a:rPr lang="fi-FI" sz="2400" dirty="0">
                <a:cs typeface="Times New Roman" panose="02020603050405020304" pitchFamily="18" charset="0"/>
              </a:rPr>
            </a:br>
            <a:br>
              <a:rPr lang="fi-FI" sz="2400" dirty="0"/>
            </a:br>
            <a:br>
              <a:rPr lang="fi-FI" sz="2400" dirty="0"/>
            </a:br>
            <a:endParaRPr lang="fi-FI" sz="2400" dirty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A95B62D9-BD13-8748-8E24-AE0B8F65C33C}"/>
              </a:ext>
            </a:extLst>
          </p:cNvPr>
          <p:cNvSpPr txBox="1">
            <a:spLocks/>
          </p:cNvSpPr>
          <p:nvPr/>
        </p:nvSpPr>
        <p:spPr>
          <a:xfrm>
            <a:off x="3351491" y="4166314"/>
            <a:ext cx="1645822" cy="465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fi-FI" sz="2400" dirty="0">
                <a:cs typeface="Times New Roman" panose="02020603050405020304" pitchFamily="18" charset="0"/>
              </a:rPr>
              <a:t>Toimijat</a:t>
            </a:r>
            <a:br>
              <a:rPr lang="fi-FI" sz="2400" dirty="0">
                <a:cs typeface="Times New Roman" panose="02020603050405020304" pitchFamily="18" charset="0"/>
              </a:rPr>
            </a:br>
            <a:br>
              <a:rPr lang="fi-FI" sz="2400" dirty="0"/>
            </a:br>
            <a:br>
              <a:rPr lang="fi-FI" sz="2400" dirty="0"/>
            </a:br>
            <a:endParaRPr lang="fi-FI" sz="2400" dirty="0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342F2C18-F98B-784C-8E7F-EAC60E6DE436}"/>
              </a:ext>
            </a:extLst>
          </p:cNvPr>
          <p:cNvSpPr txBox="1">
            <a:spLocks/>
          </p:cNvSpPr>
          <p:nvPr/>
        </p:nvSpPr>
        <p:spPr>
          <a:xfrm>
            <a:off x="1512268" y="2827020"/>
            <a:ext cx="1645822" cy="46517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fi-FI" sz="2400" dirty="0">
                <a:cs typeface="Times New Roman" panose="02020603050405020304" pitchFamily="18" charset="0"/>
              </a:rPr>
              <a:t>Tulos</a:t>
            </a:r>
            <a:br>
              <a:rPr lang="fi-FI" sz="2400" dirty="0">
                <a:cs typeface="Times New Roman" panose="02020603050405020304" pitchFamily="18" charset="0"/>
              </a:rPr>
            </a:br>
            <a:br>
              <a:rPr lang="fi-FI" sz="2400" dirty="0"/>
            </a:br>
            <a:br>
              <a:rPr lang="fi-FI" sz="2400" dirty="0"/>
            </a:br>
            <a:endParaRPr lang="fi-FI" sz="2400" dirty="0"/>
          </a:p>
        </p:txBody>
      </p:sp>
      <p:sp>
        <p:nvSpPr>
          <p:cNvPr id="12" name="Kaareutuva nuoli 11">
            <a:extLst>
              <a:ext uri="{FF2B5EF4-FFF2-40B4-BE49-F238E27FC236}">
                <a16:creationId xmlns:a16="http://schemas.microsoft.com/office/drawing/2014/main" id="{66335547-D442-024B-AA62-BD3D7300C870}"/>
              </a:ext>
            </a:extLst>
          </p:cNvPr>
          <p:cNvSpPr/>
          <p:nvPr/>
        </p:nvSpPr>
        <p:spPr>
          <a:xfrm>
            <a:off x="2314762" y="1733240"/>
            <a:ext cx="843328" cy="1053686"/>
          </a:xfrm>
          <a:prstGeom prst="bentArrow">
            <a:avLst>
              <a:gd name="adj1" fmla="val 16751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9F2D4F33-2F2F-824C-AB1F-953527E46910}"/>
              </a:ext>
            </a:extLst>
          </p:cNvPr>
          <p:cNvSpPr txBox="1">
            <a:spLocks/>
          </p:cNvSpPr>
          <p:nvPr/>
        </p:nvSpPr>
        <p:spPr>
          <a:xfrm>
            <a:off x="3391249" y="2024786"/>
            <a:ext cx="1645822" cy="465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Liitto</a:t>
            </a:r>
            <a:b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</a:br>
            <a:b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b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fi-FI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1794AA9F-9905-1F41-B8C4-06AB43B135B4}"/>
              </a:ext>
            </a:extLst>
          </p:cNvPr>
          <p:cNvSpPr txBox="1">
            <a:spLocks/>
          </p:cNvSpPr>
          <p:nvPr/>
        </p:nvSpPr>
        <p:spPr>
          <a:xfrm>
            <a:off x="5215252" y="3107960"/>
            <a:ext cx="2027061" cy="465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Seurat</a:t>
            </a:r>
            <a:b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</a:br>
            <a:b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b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fi-FI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0477AA0E-6383-DE48-9DAE-F821DD39610E}"/>
              </a:ext>
            </a:extLst>
          </p:cNvPr>
          <p:cNvSpPr txBox="1">
            <a:spLocks/>
          </p:cNvSpPr>
          <p:nvPr/>
        </p:nvSpPr>
        <p:spPr>
          <a:xfrm>
            <a:off x="3351741" y="4471112"/>
            <a:ext cx="1645822" cy="465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Pelaajat</a:t>
            </a:r>
            <a:b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</a:br>
            <a:b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b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fi-FI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E5E84A07-4DDF-B047-9BC8-FAFAD17A9299}"/>
              </a:ext>
            </a:extLst>
          </p:cNvPr>
          <p:cNvSpPr txBox="1">
            <a:spLocks/>
          </p:cNvSpPr>
          <p:nvPr/>
        </p:nvSpPr>
        <p:spPr>
          <a:xfrm>
            <a:off x="1512268" y="3112737"/>
            <a:ext cx="1645822" cy="465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Kasvu</a:t>
            </a:r>
            <a:b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</a:br>
            <a:b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b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fi-FI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AC80C5F9-50FE-9B47-BF63-A685828CD328}"/>
              </a:ext>
            </a:extLst>
          </p:cNvPr>
          <p:cNvSpPr txBox="1">
            <a:spLocks/>
          </p:cNvSpPr>
          <p:nvPr/>
        </p:nvSpPr>
        <p:spPr>
          <a:xfrm>
            <a:off x="5220909" y="1326977"/>
            <a:ext cx="3121334" cy="465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fi-FI" sz="2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Toimintaedellytykset</a:t>
            </a:r>
            <a:br>
              <a:rPr lang="fi-FI" sz="2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</a:br>
            <a:br>
              <a:rPr lang="fi-FI" sz="24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fi-FI" sz="2400" dirty="0">
                <a:solidFill>
                  <a:schemeClr val="accent4">
                    <a:lumMod val="75000"/>
                  </a:schemeClr>
                </a:solidFill>
              </a:rPr>
            </a:br>
            <a:endParaRPr lang="fi-FI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Otsikko 1">
            <a:extLst>
              <a:ext uri="{FF2B5EF4-FFF2-40B4-BE49-F238E27FC236}">
                <a16:creationId xmlns:a16="http://schemas.microsoft.com/office/drawing/2014/main" id="{800DFAB5-F3BD-6D46-B6E3-C571AAA660A7}"/>
              </a:ext>
            </a:extLst>
          </p:cNvPr>
          <p:cNvSpPr txBox="1">
            <a:spLocks/>
          </p:cNvSpPr>
          <p:nvPr/>
        </p:nvSpPr>
        <p:spPr>
          <a:xfrm>
            <a:off x="-41819" y="2128160"/>
            <a:ext cx="2205669" cy="465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fi-FI" sz="2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Toiminta</a:t>
            </a:r>
            <a:br>
              <a:rPr lang="fi-FI" sz="2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</a:br>
            <a:br>
              <a:rPr lang="fi-FI" sz="24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fi-FI" sz="2400" dirty="0">
                <a:solidFill>
                  <a:schemeClr val="accent4">
                    <a:lumMod val="75000"/>
                  </a:schemeClr>
                </a:solidFill>
              </a:rPr>
            </a:br>
            <a:endParaRPr lang="fi-FI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Kaareutuva nuoli 6">
            <a:extLst>
              <a:ext uri="{FF2B5EF4-FFF2-40B4-BE49-F238E27FC236}">
                <a16:creationId xmlns:a16="http://schemas.microsoft.com/office/drawing/2014/main" id="{DCD609FB-926D-1E4A-B0CC-48C4D5373C20}"/>
              </a:ext>
            </a:extLst>
          </p:cNvPr>
          <p:cNvSpPr/>
          <p:nvPr/>
        </p:nvSpPr>
        <p:spPr>
          <a:xfrm rot="5400000">
            <a:off x="5366293" y="1707573"/>
            <a:ext cx="843328" cy="1053686"/>
          </a:xfrm>
          <a:prstGeom prst="bentArrow">
            <a:avLst>
              <a:gd name="adj1" fmla="val 16751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Kaareutuva nuoli 13">
            <a:extLst>
              <a:ext uri="{FF2B5EF4-FFF2-40B4-BE49-F238E27FC236}">
                <a16:creationId xmlns:a16="http://schemas.microsoft.com/office/drawing/2014/main" id="{28EA920A-E04D-ED4C-9517-19D0FD1F67ED}"/>
              </a:ext>
            </a:extLst>
          </p:cNvPr>
          <p:cNvSpPr/>
          <p:nvPr/>
        </p:nvSpPr>
        <p:spPr>
          <a:xfrm rot="10800000">
            <a:off x="5407025" y="3438655"/>
            <a:ext cx="843328" cy="1053686"/>
          </a:xfrm>
          <a:prstGeom prst="bentArrow">
            <a:avLst>
              <a:gd name="adj1" fmla="val 16751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3" name="Kaareutuva nuoli 12">
            <a:extLst>
              <a:ext uri="{FF2B5EF4-FFF2-40B4-BE49-F238E27FC236}">
                <a16:creationId xmlns:a16="http://schemas.microsoft.com/office/drawing/2014/main" id="{7E1D6D2A-0B44-4C47-ABD4-B067773A112D}"/>
              </a:ext>
            </a:extLst>
          </p:cNvPr>
          <p:cNvSpPr/>
          <p:nvPr/>
        </p:nvSpPr>
        <p:spPr>
          <a:xfrm rot="16200000">
            <a:off x="2298412" y="3457696"/>
            <a:ext cx="843328" cy="1053686"/>
          </a:xfrm>
          <a:prstGeom prst="bentArrow">
            <a:avLst>
              <a:gd name="adj1" fmla="val 16751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1305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6483192-7166-E84C-91A1-B26939E9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820EEEA-4A98-7F46-B151-534E3CDC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D570C69-2AFE-FD43-BF9A-37BDC00C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4</a:t>
            </a:fld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7E74612-386C-95AD-4E36-5501A2EC9D44}"/>
              </a:ext>
            </a:extLst>
          </p:cNvPr>
          <p:cNvSpPr txBox="1">
            <a:spLocks/>
          </p:cNvSpPr>
          <p:nvPr/>
        </p:nvSpPr>
        <p:spPr>
          <a:xfrm>
            <a:off x="830008" y="2841459"/>
            <a:ext cx="8191583" cy="6493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fi-FI" sz="3200" dirty="0">
              <a:solidFill>
                <a:schemeClr val="accent4">
                  <a:lumMod val="40000"/>
                  <a:lumOff val="60000"/>
                </a:schemeClr>
              </a:solidFill>
              <a:latin typeface="Blender Heavy" panose="02000906030000010004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106FB03A-1BE9-738B-899C-2812FBC8D4E9}"/>
              </a:ext>
            </a:extLst>
          </p:cNvPr>
          <p:cNvSpPr txBox="1">
            <a:spLocks/>
          </p:cNvSpPr>
          <p:nvPr/>
        </p:nvSpPr>
        <p:spPr>
          <a:xfrm>
            <a:off x="1968409" y="1708040"/>
            <a:ext cx="5914780" cy="2021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Elinvoimainen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Toimintakykyinen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Positiivinen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Tunnettu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Arvojensa mukainen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i-FI" sz="2400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A9546E94-7357-0C4E-4E16-6A23E4F5E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449" y="598684"/>
            <a:ext cx="8191582" cy="416761"/>
          </a:xfrm>
        </p:spPr>
        <p:txBody>
          <a:bodyPr/>
          <a:lstStyle/>
          <a:p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Missio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 –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visio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 -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arvot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Blender Heavy" panose="0200090603000001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6980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tsikko 33">
            <a:extLst>
              <a:ext uri="{FF2B5EF4-FFF2-40B4-BE49-F238E27FC236}">
                <a16:creationId xmlns:a16="http://schemas.microsoft.com/office/drawing/2014/main" id="{211375C3-09F7-3843-ABF0-31D56A166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827" y="1600463"/>
            <a:ext cx="3470024" cy="290751"/>
          </a:xfrm>
        </p:spPr>
        <p:txBody>
          <a:bodyPr/>
          <a:lstStyle/>
          <a:p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Edellytysten luominen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6483192-7166-E84C-91A1-B26939E9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820EEEA-4A98-7F46-B151-534E3CDC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D570C69-2AFE-FD43-BF9A-37BDC00C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5</a:t>
            </a:fld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809F54-6A77-B24D-86FF-21619A31D66B}"/>
              </a:ext>
            </a:extLst>
          </p:cNvPr>
          <p:cNvSpPr txBox="1">
            <a:spLocks/>
          </p:cNvSpPr>
          <p:nvPr/>
        </p:nvSpPr>
        <p:spPr>
          <a:xfrm>
            <a:off x="589377" y="558395"/>
            <a:ext cx="8191583" cy="6493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Strategian toimeenpano</a:t>
            </a:r>
          </a:p>
        </p:txBody>
      </p:sp>
      <p:sp>
        <p:nvSpPr>
          <p:cNvPr id="9" name="Nuoli oikealle 8">
            <a:extLst>
              <a:ext uri="{FF2B5EF4-FFF2-40B4-BE49-F238E27FC236}">
                <a16:creationId xmlns:a16="http://schemas.microsoft.com/office/drawing/2014/main" id="{44C7FCB4-10A9-6444-AF0B-46DAD3F17129}"/>
              </a:ext>
            </a:extLst>
          </p:cNvPr>
          <p:cNvSpPr/>
          <p:nvPr/>
        </p:nvSpPr>
        <p:spPr>
          <a:xfrm>
            <a:off x="656845" y="4242060"/>
            <a:ext cx="8102143" cy="642730"/>
          </a:xfrm>
          <a:prstGeom prst="rightArrow">
            <a:avLst>
              <a:gd name="adj1" fmla="val 36750"/>
              <a:gd name="adj2" fmla="val 5781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b="1">
              <a:solidFill>
                <a:schemeClr val="accent6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F6987BCE-5507-9143-8FE4-25073CBAEFAF}"/>
              </a:ext>
            </a:extLst>
          </p:cNvPr>
          <p:cNvSpPr/>
          <p:nvPr/>
        </p:nvSpPr>
        <p:spPr>
          <a:xfrm>
            <a:off x="655637" y="3525798"/>
            <a:ext cx="3636950" cy="443548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2000">
                <a:schemeClr val="accent1">
                  <a:lumMod val="27000"/>
                  <a:lumOff val="73000"/>
                </a:schemeClr>
              </a:gs>
              <a:gs pos="99000">
                <a:schemeClr val="bg1"/>
              </a:gs>
            </a:gsLst>
            <a:path path="circle">
              <a:fillToRect l="100000" b="100000"/>
            </a:path>
          </a:gradFill>
          <a:ln w="38100">
            <a:solidFill>
              <a:srgbClr val="003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b="1">
              <a:solidFill>
                <a:schemeClr val="accent6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DF642096-4160-3B48-9CF0-35D24A34BCD5}"/>
              </a:ext>
            </a:extLst>
          </p:cNvPr>
          <p:cNvSpPr/>
          <p:nvPr/>
        </p:nvSpPr>
        <p:spPr>
          <a:xfrm>
            <a:off x="2010312" y="3082250"/>
            <a:ext cx="3636950" cy="443548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2000">
                <a:schemeClr val="accent1">
                  <a:lumMod val="27000"/>
                  <a:lumOff val="73000"/>
                </a:schemeClr>
              </a:gs>
              <a:gs pos="99000">
                <a:schemeClr val="bg1"/>
              </a:gs>
            </a:gsLst>
            <a:path path="circle">
              <a:fillToRect l="100000" b="100000"/>
            </a:path>
          </a:gradFill>
          <a:ln w="38100">
            <a:solidFill>
              <a:srgbClr val="003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b="1">
              <a:solidFill>
                <a:schemeClr val="accent6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262E879E-3B88-CA43-B302-CAAC1298369F}"/>
              </a:ext>
            </a:extLst>
          </p:cNvPr>
          <p:cNvSpPr/>
          <p:nvPr/>
        </p:nvSpPr>
        <p:spPr>
          <a:xfrm>
            <a:off x="3364985" y="2638703"/>
            <a:ext cx="3646837" cy="443548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2000">
                <a:schemeClr val="accent1">
                  <a:lumMod val="27000"/>
                  <a:lumOff val="73000"/>
                </a:schemeClr>
              </a:gs>
              <a:gs pos="99000">
                <a:schemeClr val="bg1"/>
              </a:gs>
            </a:gsLst>
            <a:path path="circle">
              <a:fillToRect l="100000" b="100000"/>
            </a:path>
          </a:gradFill>
          <a:ln w="38100">
            <a:solidFill>
              <a:srgbClr val="003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b="1">
              <a:solidFill>
                <a:schemeClr val="accent6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9C2C177D-9FC3-DC40-A911-92BD4AEC89F6}"/>
              </a:ext>
            </a:extLst>
          </p:cNvPr>
          <p:cNvSpPr/>
          <p:nvPr/>
        </p:nvSpPr>
        <p:spPr>
          <a:xfrm>
            <a:off x="4733480" y="2195154"/>
            <a:ext cx="3646837" cy="443548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2000">
                <a:schemeClr val="accent1">
                  <a:lumMod val="27000"/>
                  <a:lumOff val="73000"/>
                </a:schemeClr>
              </a:gs>
              <a:gs pos="99000">
                <a:schemeClr val="bg1"/>
              </a:gs>
            </a:gsLst>
            <a:path path="circle">
              <a:fillToRect l="100000" b="100000"/>
            </a:path>
          </a:gradFill>
          <a:ln w="38100">
            <a:solidFill>
              <a:srgbClr val="003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b="1">
              <a:solidFill>
                <a:schemeClr val="accent6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E6DCFFCB-983F-F94C-AAC8-A211B12D37F4}"/>
              </a:ext>
            </a:extLst>
          </p:cNvPr>
          <p:cNvSpPr txBox="1"/>
          <p:nvPr/>
        </p:nvSpPr>
        <p:spPr>
          <a:xfrm>
            <a:off x="900828" y="4384199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600" b="1" dirty="0">
                <a:solidFill>
                  <a:schemeClr val="accent6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2021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15AD48A1-27F9-B44F-9938-D93436637BB8}"/>
              </a:ext>
            </a:extLst>
          </p:cNvPr>
          <p:cNvSpPr txBox="1"/>
          <p:nvPr/>
        </p:nvSpPr>
        <p:spPr>
          <a:xfrm>
            <a:off x="2422042" y="4384199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600" b="1" dirty="0">
                <a:solidFill>
                  <a:schemeClr val="accent6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2022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2B694A52-BB9E-4849-881A-9AF92607AAB2}"/>
              </a:ext>
            </a:extLst>
          </p:cNvPr>
          <p:cNvSpPr txBox="1"/>
          <p:nvPr/>
        </p:nvSpPr>
        <p:spPr>
          <a:xfrm>
            <a:off x="3967738" y="4384199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600" b="1" dirty="0">
                <a:solidFill>
                  <a:schemeClr val="accent6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2023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BB727808-6610-D947-94C2-E5CB491E126E}"/>
              </a:ext>
            </a:extLst>
          </p:cNvPr>
          <p:cNvSpPr txBox="1"/>
          <p:nvPr/>
        </p:nvSpPr>
        <p:spPr>
          <a:xfrm>
            <a:off x="5515470" y="4384199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600" b="1" dirty="0">
                <a:solidFill>
                  <a:schemeClr val="accent6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2024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3D76AFAB-9F82-474A-8D9B-6D245AD17659}"/>
              </a:ext>
            </a:extLst>
          </p:cNvPr>
          <p:cNvSpPr/>
          <p:nvPr/>
        </p:nvSpPr>
        <p:spPr>
          <a:xfrm>
            <a:off x="1720573" y="3594725"/>
            <a:ext cx="1087157" cy="33855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accent6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Uusi alku </a:t>
            </a: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78F51299-A0EA-6940-B99A-46F9FBCBF8A9}"/>
              </a:ext>
            </a:extLst>
          </p:cNvPr>
          <p:cNvSpPr/>
          <p:nvPr/>
        </p:nvSpPr>
        <p:spPr>
          <a:xfrm>
            <a:off x="2968820" y="3148041"/>
            <a:ext cx="1423788" cy="33855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accent6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Sitoutuminen</a:t>
            </a: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CE44D0FD-DF45-4441-AF7A-3D8E965F5184}"/>
              </a:ext>
            </a:extLst>
          </p:cNvPr>
          <p:cNvSpPr/>
          <p:nvPr/>
        </p:nvSpPr>
        <p:spPr>
          <a:xfrm>
            <a:off x="4178057" y="2712296"/>
            <a:ext cx="1582484" cy="33855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accent6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Kumppanuudet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EA4FFA01-6E81-F740-8BDC-C49CBF0CF5E8}"/>
              </a:ext>
            </a:extLst>
          </p:cNvPr>
          <p:cNvSpPr/>
          <p:nvPr/>
        </p:nvSpPr>
        <p:spPr>
          <a:xfrm>
            <a:off x="5812672" y="2253219"/>
            <a:ext cx="1125629" cy="33855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accent6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Laajennus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DBBF3B9E-518F-7142-B08F-CD9F9275AC8C}"/>
              </a:ext>
            </a:extLst>
          </p:cNvPr>
          <p:cNvSpPr txBox="1"/>
          <p:nvPr/>
        </p:nvSpPr>
        <p:spPr>
          <a:xfrm>
            <a:off x="7063886" y="4384199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600" b="1" dirty="0">
                <a:solidFill>
                  <a:schemeClr val="accent6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2025</a:t>
            </a:r>
          </a:p>
        </p:txBody>
      </p:sp>
      <p:sp>
        <p:nvSpPr>
          <p:cNvPr id="28" name="Ellipsi 27">
            <a:extLst>
              <a:ext uri="{FF2B5EF4-FFF2-40B4-BE49-F238E27FC236}">
                <a16:creationId xmlns:a16="http://schemas.microsoft.com/office/drawing/2014/main" id="{4C95976F-0FFD-2141-B6F5-8E4CAE2B4652}"/>
              </a:ext>
            </a:extLst>
          </p:cNvPr>
          <p:cNvSpPr/>
          <p:nvPr/>
        </p:nvSpPr>
        <p:spPr>
          <a:xfrm rot="5400000">
            <a:off x="2374534" y="2141158"/>
            <a:ext cx="2037010" cy="2069701"/>
          </a:xfrm>
          <a:prstGeom prst="ellipse">
            <a:avLst/>
          </a:prstGeom>
          <a:solidFill>
            <a:srgbClr val="D8B465">
              <a:alpha val="403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b="1">
              <a:solidFill>
                <a:schemeClr val="accent6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Otsikko 33">
            <a:extLst>
              <a:ext uri="{FF2B5EF4-FFF2-40B4-BE49-F238E27FC236}">
                <a16:creationId xmlns:a16="http://schemas.microsoft.com/office/drawing/2014/main" id="{69B980D3-0425-BA45-896C-52CA87EE8EBA}"/>
              </a:ext>
            </a:extLst>
          </p:cNvPr>
          <p:cNvSpPr txBox="1">
            <a:spLocks/>
          </p:cNvSpPr>
          <p:nvPr/>
        </p:nvSpPr>
        <p:spPr>
          <a:xfrm>
            <a:off x="4308303" y="1600463"/>
            <a:ext cx="2601393" cy="2907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Lajin levitys</a:t>
            </a:r>
          </a:p>
        </p:txBody>
      </p:sp>
    </p:spTree>
    <p:extLst>
      <p:ext uri="{BB962C8B-B14F-4D97-AF65-F5344CB8AC3E}">
        <p14:creationId xmlns:p14="http://schemas.microsoft.com/office/powerpoint/2010/main" val="54698356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6483192-7166-E84C-91A1-B26939E9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820EEEA-4A98-7F46-B151-534E3CDC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D570C69-2AFE-FD43-BF9A-37BDC00C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6</a:t>
            </a:fld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7E74612-386C-95AD-4E36-5501A2EC9D44}"/>
              </a:ext>
            </a:extLst>
          </p:cNvPr>
          <p:cNvSpPr txBox="1">
            <a:spLocks/>
          </p:cNvSpPr>
          <p:nvPr/>
        </p:nvSpPr>
        <p:spPr>
          <a:xfrm>
            <a:off x="830008" y="2841459"/>
            <a:ext cx="8191583" cy="6493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fi-FI" sz="3200" dirty="0">
              <a:solidFill>
                <a:schemeClr val="accent4">
                  <a:lumMod val="40000"/>
                  <a:lumOff val="60000"/>
                </a:schemeClr>
              </a:solidFill>
              <a:latin typeface="Blender Heavy" panose="02000906030000010004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106FB03A-1BE9-738B-899C-2812FBC8D4E9}"/>
              </a:ext>
            </a:extLst>
          </p:cNvPr>
          <p:cNvSpPr txBox="1">
            <a:spLocks/>
          </p:cNvSpPr>
          <p:nvPr/>
        </p:nvSpPr>
        <p:spPr>
          <a:xfrm>
            <a:off x="1131887" y="1469080"/>
            <a:ext cx="7322301" cy="2021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Uusi alku </a:t>
            </a:r>
            <a:r>
              <a:rPr lang="fi-FI" sz="2400" dirty="0"/>
              <a:t>päättyy vajaana eikä kaikkea viedä loppuun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Sitoutuminen</a:t>
            </a:r>
            <a:r>
              <a:rPr lang="fi-FI" sz="2400" dirty="0"/>
              <a:t> määrittää strategian loppujakson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Kumppanuus</a:t>
            </a:r>
            <a:r>
              <a:rPr lang="fi-FI" sz="2400" dirty="0"/>
              <a:t> nojaa kotikisojen tuloksiin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Laajennus</a:t>
            </a:r>
            <a:r>
              <a:rPr lang="fi-FI" sz="2400" dirty="0"/>
              <a:t> on tavoite, johon kaikki tekeminen tähtää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i-FI" sz="2400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A9546E94-7357-0C4E-4E16-6A23E4F5E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449" y="598684"/>
            <a:ext cx="8191582" cy="416761"/>
          </a:xfrm>
        </p:spPr>
        <p:txBody>
          <a:bodyPr/>
          <a:lstStyle/>
          <a:p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Vaiheistus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Blender Heavy" panose="02000906030000010004" pitchFamily="2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F457645-1EC7-806E-1512-E2130068EE80}"/>
              </a:ext>
            </a:extLst>
          </p:cNvPr>
          <p:cNvSpPr txBox="1">
            <a:spLocks/>
          </p:cNvSpPr>
          <p:nvPr/>
        </p:nvSpPr>
        <p:spPr>
          <a:xfrm>
            <a:off x="937981" y="4304798"/>
            <a:ext cx="7710112" cy="48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fi-FI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Sitoutuminen (23-34) luo kaikki edellytykset kasvulle</a:t>
            </a:r>
          </a:p>
        </p:txBody>
      </p:sp>
    </p:spTree>
    <p:extLst>
      <p:ext uri="{BB962C8B-B14F-4D97-AF65-F5344CB8AC3E}">
        <p14:creationId xmlns:p14="http://schemas.microsoft.com/office/powerpoint/2010/main" val="130629493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uva 27" descr="Kuva, joka sisältää kohteen teksti, taivas, hiihtäminen, ulko&#10;&#10;Kuvaus luotu automaattisesti">
            <a:extLst>
              <a:ext uri="{FF2B5EF4-FFF2-40B4-BE49-F238E27FC236}">
                <a16:creationId xmlns:a16="http://schemas.microsoft.com/office/drawing/2014/main" id="{8AFF635D-B8DA-6442-B6DC-A6EB1609B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9556" cy="5150234"/>
          </a:xfrm>
          <a:prstGeom prst="rect">
            <a:avLst/>
          </a:prstGeo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D4296E27-FEBD-164F-BD5B-C87EF0A52FD5}"/>
              </a:ext>
            </a:extLst>
          </p:cNvPr>
          <p:cNvSpPr txBox="1"/>
          <p:nvPr/>
        </p:nvSpPr>
        <p:spPr>
          <a:xfrm>
            <a:off x="68982" y="1040053"/>
            <a:ext cx="5481586" cy="2585323"/>
          </a:xfrm>
          <a:prstGeom prst="rect">
            <a:avLst/>
          </a:prstGeom>
          <a:noFill/>
          <a:effectLst>
            <a:outerShdw blurRad="69848" dist="25400" dir="5400000" algn="ctr" rotWithShape="0">
              <a:schemeClr val="tx1">
                <a:alpha val="99000"/>
              </a:scheme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5400" b="1" dirty="0">
                <a:solidFill>
                  <a:schemeClr val="bg1"/>
                </a:solidFill>
                <a:latin typeface="Blender Heavy" panose="02000906030000010004" pitchFamily="2" charset="0"/>
                <a:ea typeface="Roboto" panose="02000000000000000000" pitchFamily="2" charset="0"/>
                <a:cs typeface="Roboto" panose="02000000000000000000" pitchFamily="2" charset="0"/>
              </a:rPr>
              <a:t>WRC 2022</a:t>
            </a:r>
          </a:p>
          <a:p>
            <a:pPr fontAlgn="auto">
              <a:spcAft>
                <a:spcPts val="0"/>
              </a:spcAft>
              <a:defRPr/>
            </a:pPr>
            <a:r>
              <a:rPr lang="fi-FI" sz="5400" b="1" dirty="0">
                <a:solidFill>
                  <a:schemeClr val="bg1"/>
                </a:solidFill>
                <a:latin typeface="Blender Heavy" panose="02000906030000010004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fi-FI" sz="5400" b="1" dirty="0">
                <a:solidFill>
                  <a:schemeClr val="bg1"/>
                </a:solidFill>
                <a:latin typeface="Blender Heavy" panose="02000906030000010004" pitchFamily="2" charset="0"/>
                <a:ea typeface="Roboto" panose="02000000000000000000" pitchFamily="2" charset="0"/>
                <a:cs typeface="Roboto" panose="02000000000000000000" pitchFamily="2" charset="0"/>
              </a:rPr>
              <a:t>31.10.-6.11.2022</a:t>
            </a:r>
          </a:p>
        </p:txBody>
      </p:sp>
    </p:spTree>
    <p:extLst>
      <p:ext uri="{BB962C8B-B14F-4D97-AF65-F5344CB8AC3E}">
        <p14:creationId xmlns:p14="http://schemas.microsoft.com/office/powerpoint/2010/main" val="53649481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tusivu - Suomen Ringetteliitto Ry">
            <a:extLst>
              <a:ext uri="{FF2B5EF4-FFF2-40B4-BE49-F238E27FC236}">
                <a16:creationId xmlns:a16="http://schemas.microsoft.com/office/drawing/2014/main" id="{50226651-64F0-1E2E-FA7F-37A152C8E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"/>
          <a:stretch/>
        </p:blipFill>
        <p:spPr bwMode="auto">
          <a:xfrm>
            <a:off x="0" y="103188"/>
            <a:ext cx="9144000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B92A037-23E8-2C42-92EA-28553E11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363C6EC-6F76-9A40-B6BE-0322EEF8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716F666-82A7-354D-B22C-B0133D2C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8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B5275D8-4775-1447-EA25-CA249746E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6516" y="1922379"/>
            <a:ext cx="4068762" cy="649371"/>
          </a:xfrm>
        </p:spPr>
        <p:txBody>
          <a:bodyPr/>
          <a:lstStyle/>
          <a:p>
            <a:pPr algn="ctr"/>
            <a:r>
              <a:rPr lang="fi-FI" sz="5400" dirty="0">
                <a:latin typeface="Blender Heavy" panose="02000906030000010004" pitchFamily="2" charset="0"/>
              </a:rPr>
              <a:t>ODOTUKSET KOTIKISOILLE</a:t>
            </a:r>
          </a:p>
        </p:txBody>
      </p:sp>
    </p:spTree>
    <p:extLst>
      <p:ext uri="{BB962C8B-B14F-4D97-AF65-F5344CB8AC3E}">
        <p14:creationId xmlns:p14="http://schemas.microsoft.com/office/powerpoint/2010/main" val="32665942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Suomi on ringeten maailmanmestari seitsemättä kertaa peräkkäin! Joukkueen  konkari Anne Pohjola teki finaalissa kypärätempun: &quot;Ei tähän todellakaan  totu&quot; | Yle Urheilu | yle.fi">
            <a:extLst>
              <a:ext uri="{FF2B5EF4-FFF2-40B4-BE49-F238E27FC236}">
                <a16:creationId xmlns:a16="http://schemas.microsoft.com/office/drawing/2014/main" id="{2E4540A0-0E1B-4A70-1A90-565E71EE2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3999" cy="518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B92A037-23E8-2C42-92EA-28553E11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5B017-73F2-40BE-8AD6-C0BA0960F1BD}" type="datetime1">
              <a:rPr lang="fi-FI" smtClean="0"/>
              <a:pPr>
                <a:defRPr/>
              </a:pPr>
              <a:t>3.9.2022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363C6EC-6F76-9A40-B6BE-0322EEF8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716F666-82A7-354D-B22C-B0133D2C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673C-99AC-4F9B-BCEF-290AF0A06E1B}" type="slidenum">
              <a:rPr lang="fi-FI" smtClean="0"/>
              <a:pPr>
                <a:defRPr/>
              </a:pPr>
              <a:t>9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0453360-F764-8849-B5B0-33A9C630F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2641" y="1838958"/>
            <a:ext cx="5299364" cy="649371"/>
          </a:xfrm>
        </p:spPr>
        <p:txBody>
          <a:bodyPr/>
          <a:lstStyle/>
          <a:p>
            <a:pPr algn="ctr"/>
            <a:r>
              <a:rPr lang="fi-FI" sz="5400" dirty="0">
                <a:latin typeface="Blender Heavy" panose="02000906030000010004" pitchFamily="2" charset="0"/>
              </a:rPr>
              <a:t>Sinivalkoinen menestystarina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849946E4-8559-6569-A9F0-75CE5A2DC56F}"/>
              </a:ext>
            </a:extLst>
          </p:cNvPr>
          <p:cNvSpPr txBox="1">
            <a:spLocks/>
          </p:cNvSpPr>
          <p:nvPr/>
        </p:nvSpPr>
        <p:spPr>
          <a:xfrm>
            <a:off x="615881" y="584899"/>
            <a:ext cx="8191583" cy="6493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i="0" kern="1200" spc="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Ringeten</a:t>
            </a:r>
            <a:r>
              <a:rPr lang="fi-FI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lender Heavy" panose="02000906030000010004" pitchFamily="2" charset="0"/>
              </a:rPr>
              <a:t> saavutukset ovat</a:t>
            </a:r>
          </a:p>
        </p:txBody>
      </p:sp>
    </p:spTree>
    <p:extLst>
      <p:ext uri="{BB962C8B-B14F-4D97-AF65-F5344CB8AC3E}">
        <p14:creationId xmlns:p14="http://schemas.microsoft.com/office/powerpoint/2010/main" val="2245611084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-teema">
  <a:themeElements>
    <a:clrScheme name="RINGETTE">
      <a:dk1>
        <a:srgbClr val="001044"/>
      </a:dk1>
      <a:lt1>
        <a:srgbClr val="FFFFFF"/>
      </a:lt1>
      <a:dk2>
        <a:srgbClr val="05289A"/>
      </a:dk2>
      <a:lt2>
        <a:srgbClr val="D5EEF6"/>
      </a:lt2>
      <a:accent1>
        <a:srgbClr val="001559"/>
      </a:accent1>
      <a:accent2>
        <a:srgbClr val="133CBF"/>
      </a:accent2>
      <a:accent3>
        <a:srgbClr val="1CABE8"/>
      </a:accent3>
      <a:accent4>
        <a:srgbClr val="63D7FF"/>
      </a:accent4>
      <a:accent5>
        <a:srgbClr val="989998"/>
      </a:accent5>
      <a:accent6>
        <a:srgbClr val="EEF2FE"/>
      </a:accent6>
      <a:hlink>
        <a:srgbClr val="64D5FF"/>
      </a:hlink>
      <a:folHlink>
        <a:srgbClr val="184E7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ngette-ppt-template-2" id="{0A800575-F576-104E-97AD-3E8C8EEA7785}" vid="{37E73CD9-E6FE-8642-B22C-DBD02875D6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2E4F2F3E6C6904B870533BF33B4E3E9" ma:contentTypeVersion="4" ma:contentTypeDescription="Luo uusi asiakirja." ma:contentTypeScope="" ma:versionID="e87f16259bf3ca2f50f830bf742de81c">
  <xsd:schema xmlns:xsd="http://www.w3.org/2001/XMLSchema" xmlns:xs="http://www.w3.org/2001/XMLSchema" xmlns:p="http://schemas.microsoft.com/office/2006/metadata/properties" xmlns:ns2="f0e3c44b-07f9-4d40-b8a2-5dbfec45c47b" xmlns:ns3="27ba98c5-ff03-4bb6-bc89-2323d9c091e8" targetNamespace="http://schemas.microsoft.com/office/2006/metadata/properties" ma:root="true" ma:fieldsID="66ffe3de3b674d818884305b9d5fc96a" ns2:_="" ns3:_="">
    <xsd:import namespace="f0e3c44b-07f9-4d40-b8a2-5dbfec45c47b"/>
    <xsd:import namespace="27ba98c5-ff03-4bb6-bc89-2323d9c09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e3c44b-07f9-4d40-b8a2-5dbfec45c4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ba98c5-ff03-4bb6-bc89-2323d9c09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7ECFB6-79A8-4060-906A-031469775AD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65E7DB5-6C9C-4CFA-9B26-BEAC233108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0E5E67-5708-4B9D-83DA-D3C3570C2F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e3c44b-07f9-4d40-b8a2-5dbfec45c47b"/>
    <ds:schemaRef ds:uri="27ba98c5-ff03-4bb6-bc89-2323d9c091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Ringette-ppt-template-final</Template>
  <TotalTime>1034</TotalTime>
  <Words>831</Words>
  <Application>Microsoft Office PowerPoint</Application>
  <PresentationFormat>Näytössä katseltava esitys (16:9)</PresentationFormat>
  <Paragraphs>246</Paragraphs>
  <Slides>26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2" baseType="lpstr">
      <vt:lpstr>Arial</vt:lpstr>
      <vt:lpstr>Berlin Sans FB</vt:lpstr>
      <vt:lpstr>Blender Heavy</vt:lpstr>
      <vt:lpstr>Calibri</vt:lpstr>
      <vt:lpstr>Roboto</vt:lpstr>
      <vt:lpstr>Office-teema</vt:lpstr>
      <vt:lpstr>Alueseminaari 4.9.2022 </vt:lpstr>
      <vt:lpstr>Meidän juttu </vt:lpstr>
      <vt:lpstr>Puitteet   </vt:lpstr>
      <vt:lpstr>Missio – visio - arvot</vt:lpstr>
      <vt:lpstr>Edellytysten luominen</vt:lpstr>
      <vt:lpstr>Vaiheistus</vt:lpstr>
      <vt:lpstr>PowerPoint-esitys</vt:lpstr>
      <vt:lpstr>ODOTUKSET KOTIKISOILLE</vt:lpstr>
      <vt:lpstr>Sinivalkoinen menestystarina</vt:lpstr>
      <vt:lpstr>Näytön paikka</vt:lpstr>
      <vt:lpstr>PowerPoint-esitys</vt:lpstr>
      <vt:lpstr>Seuralipunmyynti naisten 1. MM-finaaliin </vt:lpstr>
      <vt:lpstr>Seurakampanjalippujen osto-ohjeet</vt:lpstr>
      <vt:lpstr>Yksi tapahtuma – monta tavoitetta</vt:lpstr>
      <vt:lpstr>TULOT</vt:lpstr>
      <vt:lpstr>Yleisö</vt:lpstr>
      <vt:lpstr>Pelit</vt:lpstr>
      <vt:lpstr>Arvostus</vt:lpstr>
      <vt:lpstr>PELIT – YLEISÖ – TULOT - ARVOSTUS</vt:lpstr>
      <vt:lpstr>kaikkien Meidän suomalaisten juttu </vt:lpstr>
      <vt:lpstr>Uskallatko yllättyä positiivisesti?</vt:lpstr>
      <vt:lpstr>ICE CARD – harrastajien rekisteröinti ja kilpailulupa</vt:lpstr>
      <vt:lpstr>#meidänjuttu   Vastuullinen ringette –  meidän jokaisen vastuulla  Tutustu Suomen Ringetteliitto ry:n vastuullisuusohjeeseen: Ringeten Reilu peli</vt:lpstr>
      <vt:lpstr>Juniorijoukkueiden pelisäännöt</vt:lpstr>
      <vt:lpstr>Urheiluyhteisön tukena: Et ole yksin palvelu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Toiminnanjohtaja</dc:creator>
  <cp:lastModifiedBy>Melkinen Mia Eerika</cp:lastModifiedBy>
  <cp:revision>527</cp:revision>
  <dcterms:created xsi:type="dcterms:W3CDTF">2021-10-18T08:05:08Z</dcterms:created>
  <dcterms:modified xsi:type="dcterms:W3CDTF">2022-09-03T16:09:52Z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0x010100A2E4F2F3E6C6904B870533BF33B4E3E9</vt:lpwstr>
  </property>
</Properties>
</file>